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7" r:id="rId2"/>
    <p:sldMasterId id="2147483721" r:id="rId3"/>
  </p:sldMasterIdLst>
  <p:notesMasterIdLst>
    <p:notesMasterId r:id="rId23"/>
  </p:notesMasterIdLst>
  <p:sldIdLst>
    <p:sldId id="312" r:id="rId4"/>
    <p:sldId id="262" r:id="rId5"/>
    <p:sldId id="300" r:id="rId6"/>
    <p:sldId id="301" r:id="rId7"/>
    <p:sldId id="302" r:id="rId8"/>
    <p:sldId id="303" r:id="rId9"/>
    <p:sldId id="263" r:id="rId10"/>
    <p:sldId id="288"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858000" cy="9144000"/>
  <p:embeddedFontLst>
    <p:embeddedFont>
      <p:font typeface="Wingdings 3" panose="05040102010807070707" pitchFamily="18" charset="2"/>
      <p:regular r:id="rId24"/>
    </p:embeddedFont>
    <p:embeddedFont>
      <p:font typeface="宋体" panose="02010600030101010101" pitchFamily="2" charset="-122"/>
      <p:regular r:id="rId25"/>
    </p:embeddedFont>
    <p:embeddedFont>
      <p:font typeface="Cambria Math" panose="02040503050406030204" pitchFamily="18" charset="0"/>
      <p:regular r:id="rId26"/>
    </p:embeddedFont>
    <p:embeddedFont>
      <p:font typeface="Calibri" panose="020F0502020204030204" pitchFamily="34" charset="0"/>
      <p:regular r:id="rId27"/>
      <p:bold r:id="rId28"/>
      <p:italic r:id="rId29"/>
      <p:boldItalic r:id="rId30"/>
    </p:embeddedFont>
    <p:embeddedFont>
      <p:font typeface="微软雅黑" panose="020B0503020204020204" pitchFamily="34" charset="-122"/>
      <p:regular r:id="rId31"/>
      <p:bold r:id="rId32"/>
    </p:embeddedFont>
    <p:embeddedFont>
      <p:font typeface="Calibri Light" panose="020F0302020204030204" pitchFamily="34" charset="0"/>
      <p:regular r:id="rId33"/>
      <p:italic r:id="rId34"/>
    </p:embeddedFont>
    <p:embeddedFont>
      <p:font typeface="Century Gothic" panose="020B0502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083"/>
    <a:srgbClr val="D93F3E"/>
    <a:srgbClr val="CC0099"/>
    <a:srgbClr val="00FB92"/>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autoAdjust="0"/>
  </p:normalViewPr>
  <p:slideViewPr>
    <p:cSldViewPr snapToGrid="0">
      <p:cViewPr varScale="1">
        <p:scale>
          <a:sx n="86" d="100"/>
          <a:sy n="86" d="100"/>
        </p:scale>
        <p:origin x="744"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E9454-84D1-460C-B0BA-422D8A39580F}"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9A5E7-2A80-45E5-803A-8EC0212A1D44}" type="slidenum">
              <a:rPr lang="en-US" smtClean="0"/>
              <a:t>‹#›</a:t>
            </a:fld>
            <a:endParaRPr lang="en-US"/>
          </a:p>
        </p:txBody>
      </p:sp>
    </p:spTree>
    <p:extLst>
      <p:ext uri="{BB962C8B-B14F-4D97-AF65-F5344CB8AC3E}">
        <p14:creationId xmlns:p14="http://schemas.microsoft.com/office/powerpoint/2010/main" val="58133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2</a:t>
            </a:fld>
            <a:endParaRPr lang="zh-CN" altLang="en-US"/>
          </a:p>
        </p:txBody>
      </p:sp>
    </p:spTree>
    <p:extLst>
      <p:ext uri="{BB962C8B-B14F-4D97-AF65-F5344CB8AC3E}">
        <p14:creationId xmlns:p14="http://schemas.microsoft.com/office/powerpoint/2010/main" val="165768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7</a:t>
            </a:fld>
            <a:endParaRPr lang="zh-CN" altLang="en-US"/>
          </a:p>
        </p:txBody>
      </p:sp>
    </p:spTree>
    <p:extLst>
      <p:ext uri="{BB962C8B-B14F-4D97-AF65-F5344CB8AC3E}">
        <p14:creationId xmlns:p14="http://schemas.microsoft.com/office/powerpoint/2010/main" val="399948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EDFB2-CE9E-48F6-B16E-CCD990DB3CFB}" type="slidenum">
              <a:rPr lang="zh-CN" altLang="en-US" smtClean="0"/>
              <a:t>8</a:t>
            </a:fld>
            <a:endParaRPr lang="zh-CN" altLang="en-US"/>
          </a:p>
        </p:txBody>
      </p:sp>
    </p:spTree>
    <p:extLst>
      <p:ext uri="{BB962C8B-B14F-4D97-AF65-F5344CB8AC3E}">
        <p14:creationId xmlns:p14="http://schemas.microsoft.com/office/powerpoint/2010/main" val="109669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9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2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60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10" name="组合 9"/>
          <p:cNvGrpSpPr/>
          <p:nvPr userDrawn="1"/>
        </p:nvGrpSpPr>
        <p:grpSpPr>
          <a:xfrm>
            <a:off x="-3" y="0"/>
            <a:ext cx="12192003" cy="6903779"/>
            <a:chOff x="-2" y="0"/>
            <a:chExt cx="9144002" cy="5177834"/>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grpSp>
      <p:sp>
        <p:nvSpPr>
          <p:cNvPr id="11" name="矩形 10"/>
          <p:cNvSpPr/>
          <p:nvPr userDrawn="1"/>
        </p:nvSpPr>
        <p:spPr>
          <a:xfrm>
            <a:off x="0" y="832152"/>
            <a:ext cx="12192000" cy="5805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p:cNvSpPr txBox="1"/>
          <p:nvPr userDrawn="1"/>
        </p:nvSpPr>
        <p:spPr>
          <a:xfrm>
            <a:off x="503162" y="134525"/>
            <a:ext cx="4977645" cy="666786"/>
          </a:xfrm>
          <a:prstGeom prst="rect">
            <a:avLst/>
          </a:prstGeom>
          <a:noFill/>
        </p:spPr>
        <p:txBody>
          <a:bodyPr wrap="none" rtlCol="0">
            <a:spAutoFit/>
          </a:bodyPr>
          <a:lstStyle/>
          <a:p>
            <a:r>
              <a:rPr lang="zh-CN" altLang="en-US" sz="3733" b="1" dirty="0">
                <a:latin typeface="微软雅黑" panose="020B0503020204020204" pitchFamily="34" charset="-122"/>
                <a:ea typeface="微软雅黑" panose="020B0503020204020204" pitchFamily="34" charset="-122"/>
              </a:rPr>
              <a:t>单击此处添加文字标题</a:t>
            </a:r>
          </a:p>
        </p:txBody>
      </p:sp>
    </p:spTree>
    <p:extLst>
      <p:ext uri="{BB962C8B-B14F-4D97-AF65-F5344CB8AC3E}">
        <p14:creationId xmlns:p14="http://schemas.microsoft.com/office/powerpoint/2010/main" val="28165397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0548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6321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508154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D9F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grpSp>
        <p:nvGrpSpPr>
          <p:cNvPr id="9" name="组合 8"/>
          <p:cNvGrpSpPr/>
          <p:nvPr userDrawn="1"/>
        </p:nvGrpSpPr>
        <p:grpSpPr>
          <a:xfrm>
            <a:off x="119817" y="111935"/>
            <a:ext cx="11952364" cy="6634129"/>
            <a:chOff x="119817" y="111935"/>
            <a:chExt cx="11952364" cy="6634129"/>
          </a:xfrm>
        </p:grpSpPr>
        <p:sp>
          <p:nvSpPr>
            <p:cNvPr id="10" name="矩形 9"/>
            <p:cNvSpPr/>
            <p:nvPr/>
          </p:nvSpPr>
          <p:spPr>
            <a:xfrm>
              <a:off x="119817" y="111935"/>
              <a:ext cx="11952364" cy="6634129"/>
            </a:xfrm>
            <a:prstGeom prst="rect">
              <a:avLst/>
            </a:prstGeom>
            <a:noFill/>
            <a:ln w="41275">
              <a:solidFill>
                <a:srgbClr val="288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
          <p:nvSpPr>
            <p:cNvPr id="11" name="矩形 10"/>
            <p:cNvSpPr/>
            <p:nvPr/>
          </p:nvSpPr>
          <p:spPr>
            <a:xfrm>
              <a:off x="259605" y="258030"/>
              <a:ext cx="11684351" cy="6338264"/>
            </a:xfrm>
            <a:prstGeom prst="rect">
              <a:avLst/>
            </a:prstGeom>
            <a:noFill/>
            <a:ln w="9525">
              <a:solidFill>
                <a:srgbClr val="288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grpSp>
    </p:spTree>
    <p:extLst>
      <p:ext uri="{BB962C8B-B14F-4D97-AF65-F5344CB8AC3E}">
        <p14:creationId xmlns:p14="http://schemas.microsoft.com/office/powerpoint/2010/main" val="207354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403674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8983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97967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86107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73378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59327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76147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761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2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07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43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9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5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582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91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4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938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619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27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18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2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58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34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66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9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177C1D-5EAA-47DB-B36A-D253D160461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2022/11/27</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9741F7-6072-431A-9D16-DC6023F20E57}"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8762626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40014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file:///C:\Users\Administrator\Downloads\v&#7867;%20&#273;&#7865;p%20qu&#234;%20h&#432;&#417;ng.ppt#-1,4,II. &#272;&#7862;C &#272;I&#7874;M TH&#7874; TH&#416; L&#7908;C B&#193;T TH&#7874; HI&#7878;N TRONG B&#192;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Administrator\Downloads\v&#7867;%20&#273;&#7865;p%20qu&#234;%20h&#432;&#417;ng.ppt#-1,7,III. LUY&#7878;N T&#7852;P: TH&#7920;C H&#192;NH &#272;&#7884;C" TargetMode="External"/><Relationship Id="rId2" Type="http://schemas.openxmlformats.org/officeDocument/2006/relationships/hyperlink" Target="file:///C:\Users\Administrator\Downloads\v&#7867;%20&#273;&#7865;p%20qu&#234;%20h&#432;&#417;ng.ppt#-1,4,II. &#272;&#7862;C &#272;I&#7874;M TH&#7874; TH&#416; L&#7908;C B&#193;T TH&#7874; HI&#7878;N TRONG B&#192;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hyperlink" Target="file:///C:\Users\Administrator\Downloads\v&#7867;%20&#273;&#7865;p%20qu&#234;%20h&#432;&#417;ng.ppt#-1,4,II. &#272;&#7862;C &#272;I&#7874;M TH&#7874; TH&#416; L&#7908;C B&#193;T TH&#7874; HI&#7878;N TRONG B&#192;I" TargetMode="Externa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file:///C:\Users\Administrator\Downloads\v&#7867;%20&#273;&#7865;p%20qu&#234;%20h&#432;&#417;ng.ppt#-1,3,PowerPoint Presentation" TargetMode="External"/><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组合 1"/>
          <p:cNvGrpSpPr/>
          <p:nvPr/>
        </p:nvGrpSpPr>
        <p:grpSpPr>
          <a:xfrm>
            <a:off x="1" y="0"/>
            <a:ext cx="12192000" cy="6858001"/>
            <a:chOff x="-2" y="0"/>
            <a:chExt cx="9144002" cy="5193302"/>
          </a:xfrm>
        </p:grpSpPr>
        <p:pic>
          <p:nvPicPr>
            <p:cNvPr id="5"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8"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636" y="2159000"/>
              <a:ext cx="2775741" cy="3034302"/>
            </a:xfrm>
            <a:prstGeom prst="rect">
              <a:avLst/>
            </a:prstGeom>
          </p:spPr>
        </p:pic>
      </p:grpSp>
      <p:sp>
        <p:nvSpPr>
          <p:cNvPr id="10" name="Rectangle 9"/>
          <p:cNvSpPr/>
          <p:nvPr/>
        </p:nvSpPr>
        <p:spPr>
          <a:xfrm>
            <a:off x="2513840" y="533020"/>
            <a:ext cx="7611571"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TRƯỜNG</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THCS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TÂN</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XUÂN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angle 10"/>
          <p:cNvSpPr/>
          <p:nvPr/>
        </p:nvSpPr>
        <p:spPr>
          <a:xfrm>
            <a:off x="2744137" y="2108486"/>
            <a:ext cx="6326220" cy="1446550"/>
          </a:xfrm>
          <a:prstGeom prst="rect">
            <a:avLst/>
          </a:prstGeom>
          <a:noFill/>
        </p:spPr>
        <p:txBody>
          <a:bodyPr wrap="none" lIns="91440" tIns="45720" rIns="91440" bIns="45720">
            <a:spAutoFit/>
          </a:bodyPr>
          <a:lstStyle/>
          <a:p>
            <a:pPr algn="ctr"/>
            <a:r>
              <a:rPr lang="en-US" sz="8800" b="1" dirty="0" err="1" smtClean="0">
                <a:ln w="12700">
                  <a:solidFill>
                    <a:schemeClr val="accent1"/>
                  </a:solidFill>
                  <a:prstDash val="solid"/>
                </a:ln>
                <a:solidFill>
                  <a:srgbClr val="D93F3E"/>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NGỮ</a:t>
            </a:r>
            <a:r>
              <a:rPr lang="en-US" sz="8800" b="1" dirty="0" smtClean="0">
                <a:ln w="12700">
                  <a:solidFill>
                    <a:schemeClr val="accent1"/>
                  </a:solidFill>
                  <a:prstDash val="solid"/>
                </a:ln>
                <a:solidFill>
                  <a:srgbClr val="D93F3E"/>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8800" b="1" dirty="0" err="1" smtClean="0">
                <a:ln w="12700">
                  <a:solidFill>
                    <a:schemeClr val="accent1"/>
                  </a:solidFill>
                  <a:prstDash val="solid"/>
                </a:ln>
                <a:solidFill>
                  <a:srgbClr val="D93F3E"/>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VĂN</a:t>
            </a:r>
            <a:r>
              <a:rPr lang="en-US" sz="8800" b="1" dirty="0" smtClean="0">
                <a:ln w="12700">
                  <a:solidFill>
                    <a:schemeClr val="accent1"/>
                  </a:solidFill>
                  <a:prstDash val="solid"/>
                </a:ln>
                <a:solidFill>
                  <a:srgbClr val="D93F3E"/>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6</a:t>
            </a:r>
            <a:endParaRPr lang="en-US" sz="8800" b="1" cap="none" spc="0" dirty="0">
              <a:ln w="12700">
                <a:solidFill>
                  <a:schemeClr val="accent1"/>
                </a:solidFill>
                <a:prstDash val="solid"/>
              </a:ln>
              <a:solidFill>
                <a:srgbClr val="D93F3E"/>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00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80BADB-840C-4C40-AB2F-92D61CA310CA}"/>
              </a:ext>
            </a:extLst>
          </p:cNvPr>
          <p:cNvSpPr txBox="1">
            <a:spLocks noChangeArrowheads="1"/>
          </p:cNvSpPr>
          <p:nvPr/>
        </p:nvSpPr>
        <p:spPr bwMode="auto">
          <a:xfrm>
            <a:off x="2008188" y="381000"/>
            <a:ext cx="8278812"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pPr>
            <a:r>
              <a:rPr lang="en-US" altLang="en-US" sz="2800" b="1">
                <a:solidFill>
                  <a:schemeClr val="tx2"/>
                </a:solidFill>
                <a:latin typeface="Times New Roman" panose="02020603050405020304" pitchFamily="18" charset="0"/>
                <a:cs typeface="Times New Roman" panose="02020603050405020304" pitchFamily="18" charset="0"/>
              </a:rPr>
              <a:t>1. Đặc điểm thể thơ lục bát được thể hiện qua bài thơ là:</a:t>
            </a:r>
            <a:endParaRPr lang="en-US" altLang="en-US" sz="280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Bài thơ gồm các cặp câu lục bát: </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Dòng lục: 6 tiếng</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Dòng bát: 8 tiếng.</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Về cách gieo vần:</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Tiếng thứ sáu của câu lục vần với tiếng thứ sáu của câu bát kế nó: bìm-tìm, ngư-hờ, sai-vài, dim-chim, gầy-đầy, tơ-nhờ</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Tiếng thứ tám câu bát vần với tiếng thứ sáu của câu lục kế theo: thơ-ngơ, gai-sai, chim-dim, mây-gầy</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Về ngắt nhịp: ngắt nhịp chẵn câu lục ngắt nhịp 2/2/2, câu bát ngắt nhịp 4/4</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Về thanh điệu: có sự phối hợp giữa các tiếng trong một cặp câu lục bát: các tiếng ở vị trí 2,4,6,8 đều tuân thủ chặt chẽ theo quy định: tiếng thứ 2 là thanh bằng, tiếng thứ 4 thanh trắc, tiếng thứ 6 và 8 là thanh bằng.</a:t>
            </a:r>
          </a:p>
          <a:p>
            <a:pPr algn="just" eaLnBrk="1" hangingPunct="1">
              <a:spcBef>
                <a:spcPct val="0"/>
              </a:spcBef>
              <a:buClrTx/>
              <a:buSzTx/>
              <a:buFontTx/>
              <a:buNone/>
            </a:pPr>
            <a:endParaRPr lang="en-US" altLang="en-US" sz="1800">
              <a:solidFill>
                <a:schemeClr val="tx2"/>
              </a:solidFill>
              <a:latin typeface="Times New Roman" panose="02020603050405020304" pitchFamily="18" charset="0"/>
              <a:cs typeface="Times New Roman" panose="02020603050405020304" pitchFamily="18" charset="0"/>
            </a:endParaRPr>
          </a:p>
        </p:txBody>
      </p:sp>
      <p:sp>
        <p:nvSpPr>
          <p:cNvPr id="2" name="Arrow: Left 1">
            <a:hlinkClick r:id="rId2" action="ppaction://hlinkpres?slideindex=4&amp;slidetitle=II. ĐẶC ĐIỂM THỂ THƠ LỤC BÁT THỂ HIỆN TRONG BÀI"/>
            <a:extLst>
              <a:ext uri="{FF2B5EF4-FFF2-40B4-BE49-F238E27FC236}">
                <a16:creationId xmlns:a16="http://schemas.microsoft.com/office/drawing/2014/main" xmlns="" id="{7AE4AF16-8343-4CC4-BD55-93518778ECD8}"/>
              </a:ext>
            </a:extLst>
          </p:cNvPr>
          <p:cNvSpPr/>
          <p:nvPr/>
        </p:nvSpPr>
        <p:spPr>
          <a:xfrm>
            <a:off x="9296401" y="6324600"/>
            <a:ext cx="88741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51404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F6FD9D16-879C-4082-A25E-677661CF0ACF}"/>
              </a:ext>
            </a:extLst>
          </p:cNvPr>
          <p:cNvSpPr>
            <a:spLocks noGrp="1" noChangeArrowheads="1"/>
          </p:cNvSpPr>
          <p:nvPr>
            <p:ph type="title"/>
          </p:nvPr>
        </p:nvSpPr>
        <p:spPr>
          <a:xfrm>
            <a:off x="1676400" y="338139"/>
            <a:ext cx="8991600" cy="477837"/>
          </a:xfrm>
        </p:spPr>
        <p:txBody>
          <a:bodyPr/>
          <a:lstStyle/>
          <a:p>
            <a:pPr algn="ctr" eaLnBrk="1" hangingPunct="1"/>
            <a:r>
              <a:rPr lang="en-US" altLang="en-US" sz="2400" b="1">
                <a:solidFill>
                  <a:srgbClr val="000099"/>
                </a:solidFill>
                <a:latin typeface="Times New Roman" panose="02020603050405020304" pitchFamily="18" charset="0"/>
                <a:cs typeface="Times New Roman" panose="02020603050405020304" pitchFamily="18" charset="0"/>
              </a:rPr>
              <a:t>II. ĐẶC ĐIỂM THỂ THƠ LỤC BÁT THỂ HIỆN TRONG BÀI</a:t>
            </a:r>
          </a:p>
        </p:txBody>
      </p:sp>
      <p:sp>
        <p:nvSpPr>
          <p:cNvPr id="4" name="Title 1">
            <a:extLst>
              <a:ext uri="{FF2B5EF4-FFF2-40B4-BE49-F238E27FC236}">
                <a16:creationId xmlns:a16="http://schemas.microsoft.com/office/drawing/2014/main" xmlns="" id="{EB9064FA-593A-4851-8C72-56F66A844BFA}"/>
              </a:ext>
            </a:extLst>
          </p:cNvPr>
          <p:cNvSpPr txBox="1">
            <a:spLocks noChangeArrowheads="1"/>
          </p:cNvSpPr>
          <p:nvPr/>
        </p:nvSpPr>
        <p:spPr bwMode="auto">
          <a:xfrm>
            <a:off x="1957389" y="1060450"/>
            <a:ext cx="8174037" cy="1811338"/>
          </a:xfrm>
          <a:prstGeom prst="rect">
            <a:avLst/>
          </a:prstGeom>
          <a:noFill/>
          <a:ln>
            <a:noFill/>
          </a:ln>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defRPr/>
            </a:pP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2.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Tác</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giả</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đã</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thể</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hiện</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tình</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cảm</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với</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quê</a:t>
            </a:r>
            <a:r>
              <a:rPr lang="en-US" altLang="en-US" sz="28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800" b="1" dirty="0" err="1">
                <a:solidFill>
                  <a:srgbClr val="000099"/>
                </a:solidFill>
                <a:highlight>
                  <a:srgbClr val="FFFF00"/>
                </a:highlight>
                <a:latin typeface="Times New Roman" panose="02020603050405020304" pitchFamily="18" charset="0"/>
                <a:cs typeface="Times New Roman" panose="02020603050405020304" pitchFamily="18" charset="0"/>
              </a:rPr>
              <a:t>hương</a:t>
            </a:r>
            <a:r>
              <a:rPr lang="en-US" altLang="en-US" sz="2800"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khi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gợi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nhắc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những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kỉ</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niệm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tuổi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những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ảnh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dị</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đời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thường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gắn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sống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thường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ngày</a:t>
            </a:r>
            <a:r>
              <a:rPr lang="en-US" altLang="en-US" sz="2400" dirty="0">
                <a:solidFill>
                  <a:schemeClr val="bg1"/>
                </a:solidFill>
                <a:latin typeface="Times New Roman" panose="02020603050405020304" pitchFamily="18" charset="0"/>
                <a:cs typeface="Times New Roman" panose="02020603050405020304" pitchFamily="18" charset="0"/>
              </a:rPr>
              <a:t>. Qua </a:t>
            </a:r>
            <a:r>
              <a:rPr lang="en-US" altLang="en-US" sz="2400" dirty="0" err="1">
                <a:solidFill>
                  <a:schemeClr val="bg1"/>
                </a:solidFill>
                <a:latin typeface="Times New Roman" panose="02020603050405020304" pitchFamily="18" charset="0"/>
                <a:cs typeface="Times New Roman" panose="02020603050405020304" pitchFamily="18" charset="0"/>
              </a:rPr>
              <a:t>đó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nỗi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nhớ</a:t>
            </a:r>
            <a:r>
              <a:rPr lang="en-US" altLang="en-US" sz="2400" dirty="0">
                <a:solidFill>
                  <a:schemeClr val="bg1"/>
                </a:solidFill>
                <a:latin typeface="Times New Roman" panose="02020603050405020304" pitchFamily="18" charset="0"/>
                <a:cs typeface="Times New Roman" panose="02020603050405020304" pitchFamily="18" charset="0"/>
              </a:rPr>
              <a:t> da </a:t>
            </a:r>
            <a:r>
              <a:rPr lang="en-US" altLang="en-US" sz="2400" dirty="0" err="1">
                <a:solidFill>
                  <a:schemeClr val="bg1"/>
                </a:solidFill>
                <a:latin typeface="Times New Roman" panose="02020603050405020304" pitchFamily="18" charset="0"/>
                <a:cs typeface="Times New Roman" panose="02020603050405020304" pitchFamily="18" charset="0"/>
              </a:rPr>
              <a:t>diết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mong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ước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trở</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quê</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hương</a:t>
            </a:r>
            <a:r>
              <a:rPr lang="en-US" altLang="en-US" sz="2400" dirty="0">
                <a:solidFill>
                  <a:schemeClr val="bg1"/>
                </a:solidFill>
                <a:latin typeface="Times New Roman" panose="02020603050405020304" pitchFamily="18" charset="0"/>
                <a:cs typeface="Times New Roman" panose="02020603050405020304" pitchFamily="18" charset="0"/>
              </a:rPr>
              <a:t>.</a:t>
            </a:r>
          </a:p>
          <a:p>
            <a:pPr algn="just" eaLnBrk="1" hangingPunct="1">
              <a:spcBef>
                <a:spcPct val="0"/>
              </a:spcBef>
              <a:buClrTx/>
              <a:buSzTx/>
              <a:buFontTx/>
              <a:buNone/>
              <a:defRPr/>
            </a:pPr>
            <a:endParaRPr lang="en-US" altLang="en-US" sz="1800" dirty="0">
              <a:solidFill>
                <a:schemeClr val="bg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40DC6AD6-BB6C-40A3-8572-8F3C424F99D3}"/>
              </a:ext>
            </a:extLst>
          </p:cNvPr>
          <p:cNvSpPr txBox="1">
            <a:spLocks/>
          </p:cNvSpPr>
          <p:nvPr/>
        </p:nvSpPr>
        <p:spPr>
          <a:xfrm>
            <a:off x="1905001" y="2690814"/>
            <a:ext cx="8329613" cy="3938587"/>
          </a:xfrm>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defRPr/>
            </a:pP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3. </a:t>
            </a:r>
            <a:r>
              <a:rPr lang="en-US" altLang="en-US" sz="3200" b="1" dirty="0" err="1">
                <a:solidFill>
                  <a:srgbClr val="000099"/>
                </a:solidFill>
                <a:highlight>
                  <a:srgbClr val="FFFF00"/>
                </a:highlight>
                <a:latin typeface="Times New Roman" panose="02020603050405020304" pitchFamily="18" charset="0"/>
                <a:cs typeface="Times New Roman" panose="02020603050405020304" pitchFamily="18" charset="0"/>
              </a:rPr>
              <a:t>Nghệ</a:t>
            </a: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 </a:t>
            </a:r>
            <a:r>
              <a:rPr lang="en-US" altLang="en-US" sz="3200" b="1" dirty="0" err="1">
                <a:solidFill>
                  <a:srgbClr val="000099"/>
                </a:solidFill>
                <a:highlight>
                  <a:srgbClr val="FFFF00"/>
                </a:highlight>
                <a:latin typeface="Times New Roman" panose="02020603050405020304" pitchFamily="18" charset="0"/>
                <a:cs typeface="Times New Roman" panose="02020603050405020304" pitchFamily="18" charset="0"/>
              </a:rPr>
              <a:t>thuật</a:t>
            </a:r>
            <a:r>
              <a:rPr lang="en-US" altLang="en-US" sz="3200" b="1" dirty="0">
                <a:solidFill>
                  <a:srgbClr val="000099"/>
                </a:solidFill>
                <a:highlight>
                  <a:srgbClr val="FFFF00"/>
                </a:highlight>
                <a:latin typeface="Times New Roman" panose="02020603050405020304" pitchFamily="18" charset="0"/>
                <a:cs typeface="Times New Roman" panose="02020603050405020304" pitchFamily="18" charset="0"/>
              </a:rPr>
              <a:t>:</a:t>
            </a:r>
            <a:r>
              <a:rPr lang="en-US" altLang="en-US" sz="3200" dirty="0">
                <a:solidFill>
                  <a:srgbClr val="000099"/>
                </a:solidFill>
                <a:highlight>
                  <a:srgbClr val="FFFF00"/>
                </a:highlight>
                <a:latin typeface="Times New Roman" panose="02020603050405020304" pitchFamily="18" charset="0"/>
                <a:cs typeface="Times New Roman" panose="02020603050405020304" pitchFamily="18" charset="0"/>
              </a:rPr>
              <a:t> </a:t>
            </a:r>
          </a:p>
          <a:p>
            <a:pPr algn="just" eaLnBrk="1" hangingPunct="1">
              <a:spcBef>
                <a:spcPct val="0"/>
              </a:spcBef>
              <a:buClrTx/>
              <a:buSzTx/>
              <a:buFontTx/>
              <a:buChar char="-"/>
              <a:defRPr/>
            </a:pPr>
            <a:r>
              <a:rPr lang="en-US" altLang="en-US" sz="2400" dirty="0" err="1">
                <a:solidFill>
                  <a:schemeClr val="bg1"/>
                </a:solidFill>
                <a:latin typeface="Times New Roman" panose="02020603050405020304" pitchFamily="18" charset="0"/>
                <a:cs typeface="Times New Roman" panose="02020603050405020304" pitchFamily="18" charset="0"/>
              </a:rPr>
              <a:t>Bài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bằng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lục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ngôn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ngữ</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dị</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nét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gũi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sống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chốn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thôn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quê</a:t>
            </a:r>
            <a:r>
              <a:rPr lang="en-US" altLang="en-US" sz="2400" dirty="0">
                <a:solidFill>
                  <a:schemeClr val="bg1"/>
                </a:solidFill>
                <a:latin typeface="Times New Roman" panose="02020603050405020304" pitchFamily="18" charset="0"/>
                <a:cs typeface="Times New Roman" panose="02020603050405020304" pitchFamily="18" charset="0"/>
              </a:rPr>
              <a:t>. </a:t>
            </a:r>
          </a:p>
          <a:p>
            <a:pPr algn="just" eaLnBrk="1" hangingPunct="1">
              <a:spcBef>
                <a:spcPct val="0"/>
              </a:spcBef>
              <a:buClrTx/>
              <a:buSzTx/>
              <a:buFontTx/>
              <a:buChar char="-"/>
              <a:defRPr/>
            </a:pPr>
            <a:r>
              <a:rPr lang="en-US" altLang="en-US" sz="2400" dirty="0" err="1">
                <a:solidFill>
                  <a:schemeClr val="bg1"/>
                </a:solidFill>
                <a:latin typeface="Times New Roman" panose="02020603050405020304" pitchFamily="18" charset="0"/>
                <a:cs typeface="Times New Roman" panose="02020603050405020304" pitchFamily="18" charset="0"/>
              </a:rPr>
              <a:t>Tác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sử</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dụng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từ</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kết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hợp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liệt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kê</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gợi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nhắc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những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ảnh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gắn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tuổi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con </a:t>
            </a:r>
            <a:r>
              <a:rPr lang="en-US" altLang="en-US" sz="2400" dirty="0" err="1">
                <a:solidFill>
                  <a:schemeClr val="bg1"/>
                </a:solidFill>
                <a:latin typeface="Times New Roman" panose="02020603050405020304" pitchFamily="18" charset="0"/>
                <a:cs typeface="Times New Roman" panose="02020603050405020304" pitchFamily="18" charset="0"/>
              </a:rPr>
              <a:t>chuồn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ớt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cây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hồng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trĩu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cành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sai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con </a:t>
            </a:r>
            <a:r>
              <a:rPr lang="en-US" altLang="en-US" sz="2400" dirty="0" err="1">
                <a:solidFill>
                  <a:schemeClr val="bg1"/>
                </a:solidFill>
                <a:latin typeface="Times New Roman" panose="02020603050405020304" pitchFamily="18" charset="0"/>
                <a:cs typeface="Times New Roman" panose="02020603050405020304" pitchFamily="18" charset="0"/>
              </a:rPr>
              <a:t>mắt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lim</a:t>
            </a:r>
            <a:r>
              <a:rPr lang="en-US" altLang="en-US" sz="2400" dirty="0">
                <a:solidFill>
                  <a:schemeClr val="bg1"/>
                </a:solidFill>
                <a:latin typeface="Times New Roman" panose="02020603050405020304" pitchFamily="18" charset="0"/>
                <a:cs typeface="Times New Roman" panose="02020603050405020304" pitchFamily="18" charset="0"/>
              </a:rPr>
              <a:t> dim,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con </a:t>
            </a:r>
            <a:r>
              <a:rPr lang="en-US" altLang="en-US" sz="2400" dirty="0" err="1">
                <a:solidFill>
                  <a:schemeClr val="bg1"/>
                </a:solidFill>
                <a:latin typeface="Times New Roman" panose="02020603050405020304" pitchFamily="18" charset="0"/>
                <a:cs typeface="Times New Roman" panose="02020603050405020304" pitchFamily="18" charset="0"/>
              </a:rPr>
              <a:t>thuyền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giấy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Từ</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vẽ</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một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khung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nhiên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thuộc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gũi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sống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người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đọc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bộc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lộ</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xúc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nỗi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nhớ</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quê</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hương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tuổi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a:t>
            </a:r>
          </a:p>
        </p:txBody>
      </p:sp>
      <p:sp>
        <p:nvSpPr>
          <p:cNvPr id="2" name="Arrow: Left 1">
            <a:hlinkClick r:id="rId2" action="ppaction://hlinkpres?slideindex=4&amp;slidetitle=II. ĐẶC ĐIỂM THỂ THƠ LỤC BÁT THỂ HIỆN TRONG BÀI"/>
            <a:extLst>
              <a:ext uri="{FF2B5EF4-FFF2-40B4-BE49-F238E27FC236}">
                <a16:creationId xmlns:a16="http://schemas.microsoft.com/office/drawing/2014/main" xmlns="" id="{E5C7E849-C246-42DD-81E0-4E9BC7E9CCAA}"/>
              </a:ext>
            </a:extLst>
          </p:cNvPr>
          <p:cNvSpPr/>
          <p:nvPr/>
        </p:nvSpPr>
        <p:spPr>
          <a:xfrm>
            <a:off x="9677400" y="630238"/>
            <a:ext cx="838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Arrow: Right 2">
            <a:hlinkClick r:id="rId3" action="ppaction://hlinkpres?slideindex=7&amp;slidetitle=III. LUYỆN TẬP: THỰC HÀNH ĐỌC"/>
            <a:extLst>
              <a:ext uri="{FF2B5EF4-FFF2-40B4-BE49-F238E27FC236}">
                <a16:creationId xmlns:a16="http://schemas.microsoft.com/office/drawing/2014/main" xmlns="" id="{9D7B026A-23CB-440F-A0CA-0D706BC25CDC}"/>
              </a:ext>
            </a:extLst>
          </p:cNvPr>
          <p:cNvSpPr/>
          <p:nvPr/>
        </p:nvSpPr>
        <p:spPr>
          <a:xfrm>
            <a:off x="1676400" y="644207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12391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xmlns="" id="{EA71C441-1596-4F1D-9C1E-A4BA47AEA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1690688" y="381000"/>
            <a:ext cx="861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A_库_文本框 7">
            <a:extLst>
              <a:ext uri="{FF2B5EF4-FFF2-40B4-BE49-F238E27FC236}">
                <a16:creationId xmlns:a16="http://schemas.microsoft.com/office/drawing/2014/main" xmlns="" id="{E3EFDB24-C709-42F8-9485-13BD8B139B09}"/>
              </a:ext>
            </a:extLst>
          </p:cNvPr>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895600" y="2387600"/>
            <a:ext cx="613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38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6" presetClass="emph" presetSubtype="0" accel="30000" decel="26000" autoRev="1" fill="hold" nodeType="withEffect">
                                  <p:stCondLst>
                                    <p:cond delay="1900"/>
                                  </p:stCondLst>
                                  <p:childTnLst>
                                    <p:animScale>
                                      <p:cBhvr>
                                        <p:cTn id="14" dur="50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53114251-CD5B-48D7-AAEE-F52614726F4D}"/>
              </a:ext>
            </a:extLst>
          </p:cNvPr>
          <p:cNvSpPr txBox="1">
            <a:spLocks noChangeArrowheads="1"/>
          </p:cNvSpPr>
          <p:nvPr/>
        </p:nvSpPr>
        <p:spPr bwMode="auto">
          <a:xfrm>
            <a:off x="2101851" y="874714"/>
            <a:ext cx="81708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 GIỚI THIỆU KIỂU BÀI</a:t>
            </a:r>
          </a:p>
        </p:txBody>
      </p:sp>
      <p:sp>
        <p:nvSpPr>
          <p:cNvPr id="5" name="Title 1">
            <a:extLst>
              <a:ext uri="{FF2B5EF4-FFF2-40B4-BE49-F238E27FC236}">
                <a16:creationId xmlns:a16="http://schemas.microsoft.com/office/drawing/2014/main" xmlns="" id="{C959B963-05C9-4B11-B3EB-30017439C0AA}"/>
              </a:ext>
            </a:extLst>
          </p:cNvPr>
          <p:cNvSpPr txBox="1">
            <a:spLocks/>
          </p:cNvSpPr>
          <p:nvPr/>
        </p:nvSpPr>
        <p:spPr>
          <a:xfrm>
            <a:off x="2043113" y="1416050"/>
            <a:ext cx="8350250" cy="381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dirty="0">
                <a:solidFill>
                  <a:schemeClr val="accent3">
                    <a:lumMod val="60000"/>
                    <a:lumOff val="40000"/>
                  </a:schemeClr>
                </a:solidFill>
                <a:latin typeface="Times New Roman" panose="02020603050405020304" pitchFamily="18" charset="0"/>
                <a:cs typeface="Times New Roman" panose="02020603050405020304" pitchFamily="18" charset="0"/>
              </a:rPr>
              <a:t>2.1. THẾ NÀO LÀ MỘT BÀI THƠ HAY</a:t>
            </a:r>
          </a:p>
        </p:txBody>
      </p:sp>
      <p:sp>
        <p:nvSpPr>
          <p:cNvPr id="15364" name="Title 1">
            <a:extLst>
              <a:ext uri="{FF2B5EF4-FFF2-40B4-BE49-F238E27FC236}">
                <a16:creationId xmlns:a16="http://schemas.microsoft.com/office/drawing/2014/main" xmlns="" id="{D6ED45C5-2499-4DCE-82AE-CEC38001BE8F}"/>
              </a:ext>
            </a:extLst>
          </p:cNvPr>
          <p:cNvSpPr txBox="1">
            <a:spLocks noChangeArrowheads="1"/>
          </p:cNvSpPr>
          <p:nvPr/>
        </p:nvSpPr>
        <p:spPr bwMode="auto">
          <a:xfrm>
            <a:off x="2006600" y="331789"/>
            <a:ext cx="70548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A. LÀM MỘT BÀI THƠ LỤC BÁT</a:t>
            </a:r>
          </a:p>
        </p:txBody>
      </p:sp>
      <p:sp>
        <p:nvSpPr>
          <p:cNvPr id="15365" name="Title 1">
            <a:extLst>
              <a:ext uri="{FF2B5EF4-FFF2-40B4-BE49-F238E27FC236}">
                <a16:creationId xmlns:a16="http://schemas.microsoft.com/office/drawing/2014/main" xmlns="" id="{B1F2CC61-C1E4-41A4-9A22-E379172B02C3}"/>
              </a:ext>
            </a:extLst>
          </p:cNvPr>
          <p:cNvSpPr txBox="1">
            <a:spLocks noChangeArrowheads="1"/>
          </p:cNvSpPr>
          <p:nvPr/>
        </p:nvSpPr>
        <p:spPr bwMode="auto">
          <a:xfrm>
            <a:off x="2043114" y="1797050"/>
            <a:ext cx="81057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800">
                <a:solidFill>
                  <a:schemeClr val="accent2"/>
                </a:solidFill>
                <a:latin typeface="Times New Roman" panose="02020603050405020304" pitchFamily="18" charset="0"/>
                <a:cs typeface="Times New Roman" panose="02020603050405020304" pitchFamily="18" charset="0"/>
              </a:rPr>
              <a:t>Ví dụ: Bài thơ “Hoa bìm”</a:t>
            </a:r>
          </a:p>
          <a:p>
            <a:pPr eaLnBrk="1" hangingPunct="1">
              <a:spcBef>
                <a:spcPct val="0"/>
              </a:spcBef>
              <a:buClrTx/>
              <a:buSzTx/>
              <a:buFontTx/>
              <a:buNone/>
            </a:pPr>
            <a:r>
              <a:rPr lang="vi-VN" altLang="en-US" sz="2400">
                <a:latin typeface="Times New Roman" panose="02020603050405020304" pitchFamily="18" charset="0"/>
                <a:cs typeface="Calibri" panose="020F0502020204030204" pitchFamily="34" charset="0"/>
              </a:rPr>
              <a:t>- </a:t>
            </a:r>
            <a:r>
              <a:rPr lang="en-US" altLang="en-US" sz="2400">
                <a:latin typeface="Times New Roman" panose="02020603050405020304" pitchFamily="18" charset="0"/>
                <a:cs typeface="Calibri" panose="020F0502020204030204" pitchFamily="34" charset="0"/>
              </a:rPr>
              <a:t>Nội dụng: Viết về những kỉ niệm tuổi thơ nơi bến quê. Qua đó thể hiện nỗi nhớ da diết và mong ước được trở về quê hương.</a:t>
            </a:r>
          </a:p>
          <a:p>
            <a:pP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 Hình thức: </a:t>
            </a:r>
          </a:p>
          <a:p>
            <a:pPr algn="just">
              <a:spcBef>
                <a:spcPts val="600"/>
              </a:spcBef>
              <a:buClrTx/>
              <a:buSzTx/>
              <a:buNone/>
            </a:pPr>
            <a:r>
              <a:rPr lang="en-US" altLang="en-US" sz="2400">
                <a:latin typeface="Times New Roman" panose="02020603050405020304" pitchFamily="18" charset="0"/>
                <a:cs typeface="Calibri" panose="020F0502020204030204" pitchFamily="34" charset="0"/>
              </a:rPr>
              <a:t>+ Ngôn ngữ: Hàm súc, gợi hình, gợi cảm.</a:t>
            </a:r>
          </a:p>
          <a:p>
            <a:pPr algn="just">
              <a:spcBef>
                <a:spcPct val="0"/>
              </a:spcBef>
              <a:spcAft>
                <a:spcPts val="600"/>
              </a:spcAft>
              <a:buClrTx/>
              <a:buSzTx/>
              <a:buNone/>
            </a:pPr>
            <a:r>
              <a:rPr lang="en-US" altLang="en-US" sz="2400">
                <a:latin typeface="Times New Roman" panose="02020603050405020304" pitchFamily="18" charset="0"/>
                <a:cs typeface="Calibri" panose="020F0502020204030204" pitchFamily="34" charset="0"/>
              </a:rPr>
              <a:t>+ Sử dụng hài hoà các BPNT như nhân hoá, so sánh, điệp từ, điệp ngữ…tạo những liên tưởng độc đáo, thú vị.</a:t>
            </a:r>
          </a:p>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       + Cách gieo vần, nhịp điệu: Theo quy luật của thơ lục bát.</a:t>
            </a:r>
          </a:p>
          <a:p>
            <a:pPr eaLnBrk="1" hangingPunct="1">
              <a:spcBef>
                <a:spcPct val="0"/>
              </a:spcBef>
              <a:buClrTx/>
              <a:buSzTx/>
              <a:buFontTx/>
              <a:buNone/>
            </a:pPr>
            <a:r>
              <a:rPr lang="en-US" altLang="en-US" sz="2400" b="1">
                <a:solidFill>
                  <a:schemeClr val="accent2"/>
                </a:solidFill>
                <a:latin typeface="Times New Roman" panose="02020603050405020304" pitchFamily="18" charset="0"/>
                <a:cs typeface="Times New Roman" panose="02020603050405020304" pitchFamily="18" charset="0"/>
              </a:rPr>
              <a:t>=&gt; Một bài thơ hay.</a:t>
            </a:r>
            <a:endParaRPr lang="en-US" altLang="en-US" sz="2800" b="1">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92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E3B9F8A3-1D1A-4ACC-AE57-5F2D2B69AF75}"/>
              </a:ext>
            </a:extLst>
          </p:cNvPr>
          <p:cNvSpPr txBox="1">
            <a:spLocks noChangeArrowheads="1"/>
          </p:cNvSpPr>
          <p:nvPr/>
        </p:nvSpPr>
        <p:spPr bwMode="auto">
          <a:xfrm>
            <a:off x="2073276" y="455614"/>
            <a:ext cx="8170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 GIỚI THIỆU KIỂU BÀI</a:t>
            </a:r>
          </a:p>
        </p:txBody>
      </p:sp>
      <p:sp>
        <p:nvSpPr>
          <p:cNvPr id="5" name="Title 1">
            <a:extLst>
              <a:ext uri="{FF2B5EF4-FFF2-40B4-BE49-F238E27FC236}">
                <a16:creationId xmlns:a16="http://schemas.microsoft.com/office/drawing/2014/main" xmlns="" id="{F93BFD18-8E4D-4666-A199-5482487E582D}"/>
              </a:ext>
            </a:extLst>
          </p:cNvPr>
          <p:cNvSpPr txBox="1">
            <a:spLocks/>
          </p:cNvSpPr>
          <p:nvPr/>
        </p:nvSpPr>
        <p:spPr>
          <a:xfrm>
            <a:off x="1982789" y="960438"/>
            <a:ext cx="8351837" cy="381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dirty="0">
                <a:solidFill>
                  <a:schemeClr val="accent3">
                    <a:lumMod val="60000"/>
                    <a:lumOff val="40000"/>
                  </a:schemeClr>
                </a:solidFill>
                <a:latin typeface="Times New Roman" panose="02020603050405020304" pitchFamily="18" charset="0"/>
                <a:cs typeface="Times New Roman" panose="02020603050405020304" pitchFamily="18" charset="0"/>
              </a:rPr>
              <a:t>2.2. SÁNG TÁC THƠ LỤC BÁT</a:t>
            </a:r>
          </a:p>
        </p:txBody>
      </p:sp>
      <p:sp>
        <p:nvSpPr>
          <p:cNvPr id="16388" name="Title 1">
            <a:extLst>
              <a:ext uri="{FF2B5EF4-FFF2-40B4-BE49-F238E27FC236}">
                <a16:creationId xmlns:a16="http://schemas.microsoft.com/office/drawing/2014/main" xmlns="" id="{E739CC67-CE85-47C4-97A0-113740418137}"/>
              </a:ext>
            </a:extLst>
          </p:cNvPr>
          <p:cNvSpPr txBox="1">
            <a:spLocks noChangeArrowheads="1"/>
          </p:cNvSpPr>
          <p:nvPr/>
        </p:nvSpPr>
        <p:spPr bwMode="auto">
          <a:xfrm>
            <a:off x="2101850" y="1"/>
            <a:ext cx="70564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A. LÀM MỘT BÀI THƠ LỤC BÁT</a:t>
            </a:r>
          </a:p>
        </p:txBody>
      </p:sp>
      <p:sp>
        <p:nvSpPr>
          <p:cNvPr id="16389" name="Title 1">
            <a:extLst>
              <a:ext uri="{FF2B5EF4-FFF2-40B4-BE49-F238E27FC236}">
                <a16:creationId xmlns:a16="http://schemas.microsoft.com/office/drawing/2014/main" xmlns="" id="{364F5FE7-5CDC-427C-B52F-67B69509BDD8}"/>
              </a:ext>
            </a:extLst>
          </p:cNvPr>
          <p:cNvSpPr txBox="1">
            <a:spLocks noChangeArrowheads="1"/>
          </p:cNvSpPr>
          <p:nvPr/>
        </p:nvSpPr>
        <p:spPr bwMode="auto">
          <a:xfrm>
            <a:off x="1924051" y="1341438"/>
            <a:ext cx="84105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800">
                <a:solidFill>
                  <a:schemeClr val="accent2"/>
                </a:solidFill>
                <a:latin typeface="Times New Roman" panose="02020603050405020304" pitchFamily="18" charset="0"/>
                <a:cs typeface="Times New Roman" panose="02020603050405020304" pitchFamily="18" charset="0"/>
              </a:rPr>
              <a:t>Ví dụ: Bài thơ “Chăn trâu đốt lửa”</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Số dòng, số tiếng: Bài thơ có các dòng lục và dòng bát xen kẽ (tạo thành cặp)</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Gieo vần: tiếng thứ sáu của câu lục thứ nhất hiệp vần với tiếng thứ sáu của câu bát thứ nhất. Tiếng thứ tám của câu bát thứ nhất hiệp vần với tiếng thứ sáu của câu lục thứ hai và tiếng thứ sáu của dòng bát thứ hai.</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Nhịp thơ: Nhịp chẵn</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Câu lục: 2/2/2</a:t>
            </a:r>
          </a:p>
          <a:p>
            <a:pPr algn="just"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Câu bát: 4/4</a:t>
            </a:r>
          </a:p>
          <a:p>
            <a:pPr eaLnBrk="1" hangingPunct="1">
              <a:spcBef>
                <a:spcPct val="0"/>
              </a:spcBef>
              <a:buClrTx/>
              <a:buSzTx/>
              <a:buFontTx/>
              <a:buNone/>
            </a:pPr>
            <a:r>
              <a:rPr lang="en-US" altLang="en-US" sz="2400">
                <a:solidFill>
                  <a:schemeClr val="tx2"/>
                </a:solidFill>
                <a:latin typeface="Times New Roman" panose="02020603050405020304" pitchFamily="18" charset="0"/>
                <a:cs typeface="Times New Roman" panose="02020603050405020304" pitchFamily="18" charset="0"/>
              </a:rPr>
              <a:t>- Từ ngữ: Giản dị, giàu sức gợi cảm kết hợp hài hoà các biện pháp nghệ thuật để thể hiện tình cảm, cảm xúc và ý tưởng của người viết.</a:t>
            </a:r>
            <a:endParaRPr lang="en-US" altLang="en-US">
              <a:solidFill>
                <a:schemeClr val="tx2"/>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a:solidFill>
                  <a:schemeClr val="accent2"/>
                </a:solidFill>
                <a:latin typeface="Times New Roman" panose="02020603050405020304" pitchFamily="18" charset="0"/>
                <a:cs typeface="Times New Roman" panose="02020603050405020304" pitchFamily="18" charset="0"/>
              </a:rPr>
              <a:t>=&gt; Cách làm thơ lục bát.</a:t>
            </a:r>
            <a:endParaRPr lang="en-US" altLang="en-US" sz="2800" b="1">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95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EB64F9FA-EAD3-41D6-8BFB-826D82B1EE39}"/>
              </a:ext>
            </a:extLst>
          </p:cNvPr>
          <p:cNvSpPr txBox="1">
            <a:spLocks noChangeArrowheads="1"/>
          </p:cNvSpPr>
          <p:nvPr/>
        </p:nvSpPr>
        <p:spPr bwMode="auto">
          <a:xfrm>
            <a:off x="2073276" y="455614"/>
            <a:ext cx="8170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 GIỚI THIỆU KIỂU BÀI</a:t>
            </a:r>
          </a:p>
        </p:txBody>
      </p:sp>
      <p:sp>
        <p:nvSpPr>
          <p:cNvPr id="17411" name="Title 1">
            <a:extLst>
              <a:ext uri="{FF2B5EF4-FFF2-40B4-BE49-F238E27FC236}">
                <a16:creationId xmlns:a16="http://schemas.microsoft.com/office/drawing/2014/main" xmlns="" id="{9F57ABE1-3709-4FFF-ADB7-17C3CB5FAE36}"/>
              </a:ext>
            </a:extLst>
          </p:cNvPr>
          <p:cNvSpPr txBox="1">
            <a:spLocks noChangeArrowheads="1"/>
          </p:cNvSpPr>
          <p:nvPr/>
        </p:nvSpPr>
        <p:spPr bwMode="auto">
          <a:xfrm>
            <a:off x="2101850" y="1"/>
            <a:ext cx="70564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A. LÀM MỘT BÀI THƠ LỤC BÁT</a:t>
            </a:r>
          </a:p>
        </p:txBody>
      </p:sp>
      <p:sp>
        <p:nvSpPr>
          <p:cNvPr id="17412" name="Title 1">
            <a:extLst>
              <a:ext uri="{FF2B5EF4-FFF2-40B4-BE49-F238E27FC236}">
                <a16:creationId xmlns:a16="http://schemas.microsoft.com/office/drawing/2014/main" xmlns="" id="{DD94DEE7-40C4-4759-A556-7FA046D2DFCC}"/>
              </a:ext>
            </a:extLst>
          </p:cNvPr>
          <p:cNvSpPr txBox="1">
            <a:spLocks noChangeArrowheads="1"/>
          </p:cNvSpPr>
          <p:nvPr/>
        </p:nvSpPr>
        <p:spPr bwMode="auto">
          <a:xfrm>
            <a:off x="1543051" y="1411288"/>
            <a:ext cx="4505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ts val="1200"/>
              </a:spcBef>
              <a:spcAft>
                <a:spcPts val="1200"/>
              </a:spcAft>
              <a:buClrTx/>
              <a:buSzTx/>
              <a:buNone/>
            </a:pPr>
            <a:r>
              <a:rPr lang="en-US" altLang="en-US" sz="1800" b="1">
                <a:latin typeface="Times New Roman" panose="02020603050405020304" pitchFamily="18" charset="0"/>
                <a:cs typeface="Calibri" panose="020F0502020204030204" pitchFamily="34" charset="0"/>
              </a:rPr>
              <a:t>1. </a:t>
            </a:r>
            <a:r>
              <a:rPr lang="vi-VN" altLang="en-US" sz="1800" b="1">
                <a:latin typeface="Times New Roman" panose="02020603050405020304" pitchFamily="18" charset="0"/>
                <a:cs typeface="Calibri" panose="020F0502020204030204" pitchFamily="34" charset="0"/>
              </a:rPr>
              <a:t>Lựa chọn đề tài</a:t>
            </a:r>
            <a:r>
              <a:rPr lang="en-US" altLang="en-US" sz="1800" b="1">
                <a:latin typeface="Times New Roman" panose="02020603050405020304" pitchFamily="18" charset="0"/>
                <a:cs typeface="Calibri" panose="020F0502020204030204" pitchFamily="34" charset="0"/>
              </a:rPr>
              <a:t> </a:t>
            </a:r>
          </a:p>
          <a:p>
            <a:pPr algn="just">
              <a:spcBef>
                <a:spcPts val="1200"/>
              </a:spcBef>
              <a:spcAft>
                <a:spcPts val="1200"/>
              </a:spcAft>
              <a:buClrTx/>
              <a:buSzTx/>
              <a:buNone/>
            </a:pPr>
            <a:r>
              <a:rPr lang="en-US" altLang="en-US" sz="1800" b="1">
                <a:latin typeface="Times New Roman" panose="02020603050405020304" pitchFamily="18" charset="0"/>
                <a:cs typeface="Calibri" panose="020F0502020204030204" pitchFamily="34" charset="0"/>
              </a:rPr>
              <a:t>2.</a:t>
            </a:r>
            <a:r>
              <a:rPr lang="vi-VN" altLang="en-US" sz="1800" b="1">
                <a:latin typeface="Times New Roman" panose="02020603050405020304" pitchFamily="18" charset="0"/>
                <a:cs typeface="Calibri" panose="020F0502020204030204" pitchFamily="34" charset="0"/>
              </a:rPr>
              <a:t> Tìm ý </a:t>
            </a:r>
            <a:r>
              <a:rPr lang="en-US" altLang="en-US" sz="1800" b="1">
                <a:latin typeface="Times New Roman" panose="02020603050405020304" pitchFamily="18" charset="0"/>
                <a:cs typeface="Calibri" panose="020F0502020204030204" pitchFamily="34" charset="0"/>
              </a:rPr>
              <a:t>tưởng: </a:t>
            </a:r>
            <a:r>
              <a:rPr lang="en-US" altLang="en-US" sz="1800">
                <a:latin typeface="Times New Roman" panose="02020603050405020304" pitchFamily="18" charset="0"/>
                <a:cs typeface="Calibri" panose="020F0502020204030204" pitchFamily="34" charset="0"/>
              </a:rPr>
              <a:t>Dựa vào phiếu tìm ý tưởng sau</a:t>
            </a:r>
          </a:p>
          <a:p>
            <a:pPr algn="just">
              <a:spcBef>
                <a:spcPts val="1200"/>
              </a:spcBef>
              <a:spcAft>
                <a:spcPts val="1200"/>
              </a:spcAft>
              <a:buClrTx/>
              <a:buSzTx/>
              <a:buNone/>
            </a:pPr>
            <a:endParaRPr lang="en-US" altLang="en-US" sz="1800" b="1">
              <a:latin typeface="Times New Roman" panose="02020603050405020304" pitchFamily="18" charset="0"/>
              <a:cs typeface="Calibri" panose="020F0502020204030204" pitchFamily="34" charset="0"/>
            </a:endParaRPr>
          </a:p>
          <a:p>
            <a:pPr algn="just">
              <a:spcBef>
                <a:spcPts val="600"/>
              </a:spcBef>
              <a:spcAft>
                <a:spcPts val="600"/>
              </a:spcAft>
              <a:buClrTx/>
              <a:buSzTx/>
              <a:buNone/>
            </a:pPr>
            <a:endParaRPr lang="en-US" altLang="en-US" sz="1800">
              <a:solidFill>
                <a:srgbClr val="000000"/>
              </a:solidFill>
              <a:latin typeface="Times New Roman" panose="02020603050405020304" pitchFamily="18" charset="0"/>
              <a:cs typeface="Calibri" panose="020F0502020204030204" pitchFamily="34" charset="0"/>
            </a:endParaRPr>
          </a:p>
          <a:p>
            <a:pPr algn="just">
              <a:spcBef>
                <a:spcPts val="600"/>
              </a:spcBef>
              <a:spcAft>
                <a:spcPts val="600"/>
              </a:spcAft>
              <a:buClrTx/>
              <a:buSzTx/>
              <a:buFontTx/>
              <a:buAutoNum type="arabicPeriod"/>
            </a:pPr>
            <a:endParaRPr lang="en-US" altLang="en-US" sz="1800">
              <a:solidFill>
                <a:srgbClr val="000000"/>
              </a:solidFill>
              <a:latin typeface="Times New Roman" panose="02020603050405020304" pitchFamily="18" charset="0"/>
              <a:cs typeface="Calibri" panose="020F0502020204030204" pitchFamily="34" charset="0"/>
            </a:endParaRPr>
          </a:p>
          <a:p>
            <a:pPr eaLnBrk="1" hangingPunct="1">
              <a:spcBef>
                <a:spcPct val="0"/>
              </a:spcBef>
              <a:buClrTx/>
              <a:buSzTx/>
              <a:buFontTx/>
              <a:buNone/>
            </a:pPr>
            <a:endParaRPr lang="en-US" altLang="en-US" sz="2800" b="1">
              <a:solidFill>
                <a:schemeClr val="accent2"/>
              </a:solidFill>
              <a:latin typeface="Times New Roman" panose="02020603050405020304" pitchFamily="18" charset="0"/>
              <a:cs typeface="Times New Roman" panose="02020603050405020304" pitchFamily="18" charset="0"/>
            </a:endParaRPr>
          </a:p>
        </p:txBody>
      </p:sp>
      <p:sp>
        <p:nvSpPr>
          <p:cNvPr id="17413" name="Title 1">
            <a:extLst>
              <a:ext uri="{FF2B5EF4-FFF2-40B4-BE49-F238E27FC236}">
                <a16:creationId xmlns:a16="http://schemas.microsoft.com/office/drawing/2014/main" xmlns="" id="{28DBDC20-7620-4C3F-90C2-7EB0038917BA}"/>
              </a:ext>
            </a:extLst>
          </p:cNvPr>
          <p:cNvSpPr txBox="1">
            <a:spLocks noChangeArrowheads="1"/>
          </p:cNvSpPr>
          <p:nvPr/>
        </p:nvSpPr>
        <p:spPr bwMode="auto">
          <a:xfrm>
            <a:off x="2011364" y="892175"/>
            <a:ext cx="81692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II. THỰC HÀNH VIẾT THEO CÁC BƯỚC</a:t>
            </a:r>
          </a:p>
        </p:txBody>
      </p:sp>
      <p:sp>
        <p:nvSpPr>
          <p:cNvPr id="17414" name="Title 1">
            <a:extLst>
              <a:ext uri="{FF2B5EF4-FFF2-40B4-BE49-F238E27FC236}">
                <a16:creationId xmlns:a16="http://schemas.microsoft.com/office/drawing/2014/main" xmlns="" id="{F193C192-70A0-40FE-83AF-1FD1E218A2A2}"/>
              </a:ext>
            </a:extLst>
          </p:cNvPr>
          <p:cNvSpPr txBox="1">
            <a:spLocks noChangeArrowheads="1"/>
          </p:cNvSpPr>
          <p:nvPr/>
        </p:nvSpPr>
        <p:spPr bwMode="auto">
          <a:xfrm>
            <a:off x="6007101" y="1387475"/>
            <a:ext cx="43275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pPr>
            <a:r>
              <a:rPr lang="en-US" altLang="en-US" sz="1800">
                <a:latin typeface="Times New Roman" panose="02020603050405020304" pitchFamily="18" charset="0"/>
                <a:cs typeface="Times New Roman" panose="02020603050405020304" pitchFamily="18" charset="0"/>
              </a:rPr>
              <a:t>N</a:t>
            </a:r>
            <a:r>
              <a:rPr lang="vi-VN" altLang="en-US" sz="1800">
                <a:solidFill>
                  <a:schemeClr val="tx2"/>
                </a:solidFill>
                <a:latin typeface="Times New Roman" panose="02020603050405020304" pitchFamily="18" charset="0"/>
                <a:cs typeface="Times New Roman" panose="02020603050405020304" pitchFamily="18" charset="0"/>
              </a:rPr>
              <a:t>hững sự việc</a:t>
            </a:r>
            <a:r>
              <a:rPr lang="en-US" altLang="en-US" sz="1800">
                <a:solidFill>
                  <a:schemeClr val="tx2"/>
                </a:solidFill>
                <a:latin typeface="Times New Roman" panose="02020603050405020304" pitchFamily="18" charset="0"/>
                <a:cs typeface="Times New Roman" panose="02020603050405020304" pitchFamily="18" charset="0"/>
              </a:rPr>
              <a:t>                 để lại cho em </a:t>
            </a:r>
          </a:p>
          <a:p>
            <a:pPr algn="just" eaLnBrk="1" hangingPunct="1">
              <a:spcBef>
                <a:spcPct val="0"/>
              </a:spcBef>
              <a:buClrTx/>
              <a:buSzTx/>
              <a:buFontTx/>
              <a:buNone/>
            </a:pPr>
            <a:r>
              <a:rPr lang="en-US" altLang="en-US" sz="1800">
                <a:solidFill>
                  <a:schemeClr val="tx2"/>
                </a:solidFill>
                <a:latin typeface="Times New Roman" panose="02020603050405020304" pitchFamily="18" charset="0"/>
                <a:cs typeface="Times New Roman" panose="02020603050405020304" pitchFamily="18" charset="0"/>
              </a:rPr>
              <a:t> Con người                       cảm xúc </a:t>
            </a:r>
          </a:p>
          <a:p>
            <a:pPr algn="just" eaLnBrk="1" hangingPunct="1">
              <a:spcBef>
                <a:spcPct val="0"/>
              </a:spcBef>
              <a:buClrTx/>
              <a:buSzTx/>
              <a:buFontTx/>
              <a:buNone/>
            </a:pPr>
            <a:r>
              <a:rPr lang="en-US" altLang="en-US" sz="1800">
                <a:solidFill>
                  <a:schemeClr val="tx2"/>
                </a:solidFill>
                <a:latin typeface="Times New Roman" panose="02020603050405020304" pitchFamily="18" charset="0"/>
                <a:cs typeface="Times New Roman" panose="02020603050405020304" pitchFamily="18" charset="0"/>
              </a:rPr>
              <a:t> Cảnh sắc thiên nhiên      sâu sắc nhất.</a:t>
            </a:r>
            <a:endParaRPr lang="en-US" altLang="en-US" sz="1800" b="1">
              <a:latin typeface="Times New Roman" panose="02020603050405020304" pitchFamily="18" charset="0"/>
              <a:cs typeface="Calibri" panose="020F0502020204030204" pitchFamily="34" charset="0"/>
            </a:endParaRPr>
          </a:p>
          <a:p>
            <a:pPr algn="just">
              <a:spcBef>
                <a:spcPts val="1200"/>
              </a:spcBef>
              <a:spcAft>
                <a:spcPts val="1200"/>
              </a:spcAft>
              <a:buClrTx/>
              <a:buSzTx/>
              <a:buNone/>
            </a:pPr>
            <a:endParaRPr lang="en-US" altLang="en-US" sz="1800" b="1">
              <a:latin typeface="Times New Roman" panose="02020603050405020304" pitchFamily="18" charset="0"/>
              <a:cs typeface="Calibri" panose="020F0502020204030204" pitchFamily="34" charset="0"/>
            </a:endParaRPr>
          </a:p>
          <a:p>
            <a:pPr algn="just">
              <a:spcBef>
                <a:spcPts val="1200"/>
              </a:spcBef>
              <a:spcAft>
                <a:spcPts val="1200"/>
              </a:spcAft>
              <a:buClrTx/>
              <a:buSzTx/>
              <a:buNone/>
            </a:pPr>
            <a:endParaRPr lang="en-US" altLang="en-US" sz="1800" b="1">
              <a:latin typeface="Times New Roman" panose="02020603050405020304" pitchFamily="18" charset="0"/>
              <a:cs typeface="Calibri" panose="020F0502020204030204" pitchFamily="34" charset="0"/>
            </a:endParaRPr>
          </a:p>
          <a:p>
            <a:pPr algn="just">
              <a:spcBef>
                <a:spcPts val="1200"/>
              </a:spcBef>
              <a:spcAft>
                <a:spcPts val="1200"/>
              </a:spcAft>
              <a:buClrTx/>
              <a:buSzTx/>
              <a:buNone/>
            </a:pPr>
            <a:endParaRPr lang="en-US" altLang="en-US" sz="1800" b="1">
              <a:latin typeface="Times New Roman" panose="02020603050405020304" pitchFamily="18" charset="0"/>
              <a:cs typeface="Calibri" panose="020F0502020204030204" pitchFamily="34" charset="0"/>
            </a:endParaRPr>
          </a:p>
          <a:p>
            <a:pPr algn="just">
              <a:spcBef>
                <a:spcPts val="600"/>
              </a:spcBef>
              <a:spcAft>
                <a:spcPts val="600"/>
              </a:spcAft>
              <a:buClrTx/>
              <a:buSzTx/>
              <a:buNone/>
            </a:pPr>
            <a:endParaRPr lang="en-US" altLang="en-US" sz="1800">
              <a:solidFill>
                <a:srgbClr val="000000"/>
              </a:solidFill>
              <a:latin typeface="Times New Roman" panose="02020603050405020304" pitchFamily="18" charset="0"/>
              <a:cs typeface="Calibri" panose="020F0502020204030204" pitchFamily="34" charset="0"/>
            </a:endParaRPr>
          </a:p>
          <a:p>
            <a:pPr algn="just">
              <a:spcBef>
                <a:spcPts val="600"/>
              </a:spcBef>
              <a:spcAft>
                <a:spcPts val="600"/>
              </a:spcAft>
              <a:buClrTx/>
              <a:buSzTx/>
              <a:buFontTx/>
              <a:buAutoNum type="arabicPeriod"/>
            </a:pPr>
            <a:endParaRPr lang="en-US" altLang="en-US" sz="1800">
              <a:solidFill>
                <a:srgbClr val="000000"/>
              </a:solidFill>
              <a:latin typeface="Times New Roman" panose="02020603050405020304" pitchFamily="18" charset="0"/>
              <a:cs typeface="Calibri" panose="020F0502020204030204" pitchFamily="34" charset="0"/>
            </a:endParaRPr>
          </a:p>
          <a:p>
            <a:pPr eaLnBrk="1" hangingPunct="1">
              <a:spcBef>
                <a:spcPct val="0"/>
              </a:spcBef>
              <a:buClrTx/>
              <a:buSzTx/>
              <a:buFontTx/>
              <a:buNone/>
            </a:pPr>
            <a:endParaRPr lang="en-US" altLang="en-US" sz="2800" b="1">
              <a:solidFill>
                <a:schemeClr val="accent2"/>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xmlns="" id="{FB8BF2C6-16C9-45BD-A9B9-DF05DD44022F}"/>
              </a:ext>
            </a:extLst>
          </p:cNvPr>
          <p:cNvCxnSpPr>
            <a:cxnSpLocks/>
          </p:cNvCxnSpPr>
          <p:nvPr/>
        </p:nvCxnSpPr>
        <p:spPr>
          <a:xfrm flipV="1">
            <a:off x="4038600" y="1550989"/>
            <a:ext cx="2438400" cy="5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97660A62-6A8B-4B4B-9112-5071FB3EABF7}"/>
              </a:ext>
            </a:extLst>
          </p:cNvPr>
          <p:cNvCxnSpPr>
            <a:cxnSpLocks/>
          </p:cNvCxnSpPr>
          <p:nvPr/>
        </p:nvCxnSpPr>
        <p:spPr>
          <a:xfrm>
            <a:off x="4038600" y="1604963"/>
            <a:ext cx="2514600" cy="2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6AE9662-75A9-4C51-BF17-F1FC408020D3}"/>
              </a:ext>
            </a:extLst>
          </p:cNvPr>
          <p:cNvCxnSpPr>
            <a:cxnSpLocks/>
          </p:cNvCxnSpPr>
          <p:nvPr/>
        </p:nvCxnSpPr>
        <p:spPr>
          <a:xfrm>
            <a:off x="4038600" y="1604964"/>
            <a:ext cx="2514600" cy="492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ight Brace 19">
            <a:extLst>
              <a:ext uri="{FF2B5EF4-FFF2-40B4-BE49-F238E27FC236}">
                <a16:creationId xmlns:a16="http://schemas.microsoft.com/office/drawing/2014/main" xmlns="" id="{2EAF6B22-3638-46FE-8AB6-A113E0824D50}"/>
              </a:ext>
            </a:extLst>
          </p:cNvPr>
          <p:cNvSpPr/>
          <p:nvPr/>
        </p:nvSpPr>
        <p:spPr>
          <a:xfrm>
            <a:off x="8610600" y="1460500"/>
            <a:ext cx="228600" cy="7747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22" name="Table 22">
            <a:extLst>
              <a:ext uri="{FF2B5EF4-FFF2-40B4-BE49-F238E27FC236}">
                <a16:creationId xmlns:a16="http://schemas.microsoft.com/office/drawing/2014/main" xmlns="" id="{61CEC171-1AF2-421D-8AE6-05A809FF75A1}"/>
              </a:ext>
            </a:extLst>
          </p:cNvPr>
          <p:cNvGraphicFramePr>
            <a:graphicFrameLocks noGrp="1"/>
          </p:cNvGraphicFramePr>
          <p:nvPr/>
        </p:nvGraphicFramePr>
        <p:xfrm>
          <a:off x="2073275" y="2674939"/>
          <a:ext cx="8261350" cy="3673475"/>
        </p:xfrm>
        <a:graphic>
          <a:graphicData uri="http://schemas.openxmlformats.org/drawingml/2006/table">
            <a:tbl>
              <a:tblPr firstRow="1" bandRow="1">
                <a:tableStyleId>{5C22544A-7EE6-4342-B048-85BDC9FD1C3A}</a:tableStyleId>
              </a:tblPr>
              <a:tblGrid>
                <a:gridCol w="2983596">
                  <a:extLst>
                    <a:ext uri="{9D8B030D-6E8A-4147-A177-3AD203B41FA5}">
                      <a16:colId xmlns:a16="http://schemas.microsoft.com/office/drawing/2014/main" xmlns="" val="20000"/>
                    </a:ext>
                  </a:extLst>
                </a:gridCol>
                <a:gridCol w="5277754">
                  <a:extLst>
                    <a:ext uri="{9D8B030D-6E8A-4147-A177-3AD203B41FA5}">
                      <a16:colId xmlns:a16="http://schemas.microsoft.com/office/drawing/2014/main" xmlns="" val="20001"/>
                    </a:ext>
                  </a:extLst>
                </a:gridCol>
              </a:tblGrid>
              <a:tr h="1479034">
                <a:tc>
                  <a:txBody>
                    <a:bodyPr/>
                    <a:lstStyle/>
                    <a:p>
                      <a:pPr algn="just"/>
                      <a:r>
                        <a:rPr lang="en-US" sz="1800" dirty="0">
                          <a:solidFill>
                            <a:schemeClr val="accent2"/>
                          </a:solidFill>
                          <a:effectLst/>
                          <a:latin typeface="Times New Roman" panose="02020603050405020304" pitchFamily="18" charset="0"/>
                          <a:cs typeface="Times New Roman" panose="02020603050405020304" pitchFamily="18" charset="0"/>
                        </a:rPr>
                        <a:t>1. S</a:t>
                      </a:r>
                      <a:r>
                        <a:rPr lang="vi-VN" sz="1800" dirty="0">
                          <a:solidFill>
                            <a:schemeClr val="accent2"/>
                          </a:solidFill>
                          <a:effectLst/>
                          <a:latin typeface="Times New Roman" panose="02020603050405020304" pitchFamily="18" charset="0"/>
                          <a:cs typeface="Times New Roman" panose="02020603050405020304" pitchFamily="18" charset="0"/>
                        </a:rPr>
                        <a:t>ự việc</a:t>
                      </a:r>
                      <a:r>
                        <a:rPr lang="en-US" sz="1800" dirty="0">
                          <a:solidFill>
                            <a:schemeClr val="accent2"/>
                          </a:solidFill>
                          <a:effectLst/>
                          <a:latin typeface="Times New Roman" panose="02020603050405020304" pitchFamily="18" charset="0"/>
                          <a:cs typeface="Times New Roman" panose="02020603050405020304" pitchFamily="18" charset="0"/>
                        </a:rPr>
                        <a:t>, con </a:t>
                      </a:r>
                      <a:r>
                        <a:rPr lang="en-US" sz="1800" dirty="0" err="1">
                          <a:solidFill>
                            <a:schemeClr val="accent2"/>
                          </a:solidFill>
                          <a:effectLst/>
                          <a:latin typeface="Times New Roman" panose="02020603050405020304" pitchFamily="18" charset="0"/>
                          <a:cs typeface="Times New Roman" panose="02020603050405020304" pitchFamily="18" charset="0"/>
                        </a:rPr>
                        <a:t>người</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cảnh</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sắc</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thiên</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nhiên</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để</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lại</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cho</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em</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cảm</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xúc</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sâu</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sắc</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nhất</a:t>
                      </a:r>
                      <a:r>
                        <a:rPr lang="en-US" sz="1800" dirty="0">
                          <a:solidFill>
                            <a:schemeClr val="accent2"/>
                          </a:solidFill>
                          <a:effectLst/>
                          <a:latin typeface="Times New Roman" panose="02020603050405020304" pitchFamily="18" charset="0"/>
                          <a:cs typeface="Times New Roman" panose="02020603050405020304" pitchFamily="18" charset="0"/>
                        </a:rPr>
                        <a:t> </a:t>
                      </a:r>
                      <a:r>
                        <a:rPr lang="en-US" sz="1800" dirty="0" err="1">
                          <a:solidFill>
                            <a:schemeClr val="accent2"/>
                          </a:solidFill>
                          <a:effectLst/>
                          <a:latin typeface="Times New Roman" panose="02020603050405020304" pitchFamily="18" charset="0"/>
                          <a:cs typeface="Times New Roman" panose="02020603050405020304" pitchFamily="18" charset="0"/>
                        </a:rPr>
                        <a:t>là</a:t>
                      </a:r>
                      <a:endParaRPr lang="en-US" sz="1800"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c>
                  <a:txBody>
                    <a:bodyPr/>
                    <a:lstStyle/>
                    <a:p>
                      <a:endParaRPr lang="en-US" sz="1800" dirty="0">
                        <a:solidFill>
                          <a:schemeClr val="accent3">
                            <a:lumMod val="60000"/>
                            <a:lumOff val="40000"/>
                          </a:schemeClr>
                        </a:solidFill>
                      </a:endParaRPr>
                    </a:p>
                  </a:txBody>
                  <a:tcPr marL="91447" marR="91447" marT="45707" marB="45707">
                    <a:noFill/>
                  </a:tcPr>
                </a:tc>
                <a:extLst>
                  <a:ext uri="{0D108BD9-81ED-4DB2-BD59-A6C34878D82A}">
                    <a16:rowId xmlns:a16="http://schemas.microsoft.com/office/drawing/2014/main" xmlns="" val="10000"/>
                  </a:ext>
                </a:extLst>
              </a:tr>
              <a:tr h="1290847">
                <a:tc>
                  <a:txBody>
                    <a:bodyPr/>
                    <a:lstStyle/>
                    <a:p>
                      <a:pPr algn="just"/>
                      <a:r>
                        <a:rPr lang="en-US" sz="1800" b="1" dirty="0">
                          <a:solidFill>
                            <a:schemeClr val="accent2"/>
                          </a:solidFill>
                          <a:effectLst/>
                          <a:latin typeface="Times New Roman" panose="02020603050405020304" pitchFamily="18" charset="0"/>
                          <a:cs typeface="Times New Roman" panose="02020603050405020304" pitchFamily="18" charset="0"/>
                        </a:rPr>
                        <a:t>2. </a:t>
                      </a:r>
                      <a:r>
                        <a:rPr lang="en-US" sz="1800" b="1" dirty="0" err="1">
                          <a:solidFill>
                            <a:schemeClr val="accent2"/>
                          </a:solidFill>
                          <a:effectLst/>
                          <a:latin typeface="Times New Roman" panose="02020603050405020304" pitchFamily="18" charset="0"/>
                          <a:cs typeface="Times New Roman" panose="02020603050405020304" pitchFamily="18" charset="0"/>
                        </a:rPr>
                        <a:t>Từ</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ngữ</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hình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ảnh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nảy</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sinh</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trong</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đầu</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tôi</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là</a:t>
                      </a:r>
                      <a:endParaRPr lang="en-US" sz="1800" b="1"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c>
                  <a:txBody>
                    <a:bodyPr/>
                    <a:lstStyle/>
                    <a:p>
                      <a:endParaRPr lang="en-US" sz="1800" dirty="0">
                        <a:solidFill>
                          <a:schemeClr val="accent3">
                            <a:lumMod val="60000"/>
                            <a:lumOff val="40000"/>
                          </a:schemeClr>
                        </a:solidFill>
                      </a:endParaRPr>
                    </a:p>
                  </a:txBody>
                  <a:tcPr marL="91447" marR="91447" marT="45707" marB="45707">
                    <a:noFill/>
                  </a:tcPr>
                </a:tc>
                <a:extLst>
                  <a:ext uri="{0D108BD9-81ED-4DB2-BD59-A6C34878D82A}">
                    <a16:rowId xmlns:a16="http://schemas.microsoft.com/office/drawing/2014/main" xmlns="" val="10001"/>
                  </a:ext>
                </a:extLst>
              </a:tr>
              <a:tr h="903594">
                <a:tc>
                  <a:txBody>
                    <a:bodyPr/>
                    <a:lstStyle/>
                    <a:p>
                      <a:pPr algn="just"/>
                      <a:r>
                        <a:rPr lang="en-US" sz="1800" b="1" dirty="0">
                          <a:solidFill>
                            <a:schemeClr val="accent2"/>
                          </a:solidFill>
                          <a:effectLst/>
                          <a:latin typeface="Times New Roman" panose="02020603050405020304" pitchFamily="18" charset="0"/>
                          <a:cs typeface="Times New Roman" panose="02020603050405020304" pitchFamily="18" charset="0"/>
                        </a:rPr>
                        <a:t>3. </a:t>
                      </a:r>
                      <a:r>
                        <a:rPr lang="en-US" sz="1800" b="1" dirty="0" err="1">
                          <a:solidFill>
                            <a:schemeClr val="accent2"/>
                          </a:solidFill>
                          <a:effectLst/>
                          <a:latin typeface="Times New Roman" panose="02020603050405020304" pitchFamily="18" charset="0"/>
                          <a:cs typeface="Times New Roman" panose="02020603050405020304" pitchFamily="18" charset="0"/>
                        </a:rPr>
                        <a:t>Tôi</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viết</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điều</a:t>
                      </a:r>
                      <a:r>
                        <a:rPr lang="en-US" sz="1800" b="1" dirty="0">
                          <a:solidFill>
                            <a:schemeClr val="accent2"/>
                          </a:solidFill>
                          <a:effectLst/>
                          <a:latin typeface="Times New Roman" panose="02020603050405020304" pitchFamily="18" charset="0"/>
                          <a:cs typeface="Times New Roman" panose="02020603050405020304" pitchFamily="18" charset="0"/>
                        </a:rPr>
                        <a:t> </a:t>
                      </a:r>
                      <a:r>
                        <a:rPr lang="en-US" sz="1800" b="1" dirty="0" err="1">
                          <a:solidFill>
                            <a:schemeClr val="accent2"/>
                          </a:solidFill>
                          <a:effectLst/>
                          <a:latin typeface="Times New Roman" panose="02020603050405020304" pitchFamily="18" charset="0"/>
                          <a:cs typeface="Times New Roman" panose="02020603050405020304" pitchFamily="18" charset="0"/>
                        </a:rPr>
                        <a:t>này</a:t>
                      </a:r>
                      <a:r>
                        <a:rPr lang="en-US" sz="1800" b="1" dirty="0">
                          <a:solidFill>
                            <a:schemeClr val="accent2"/>
                          </a:solidFill>
                          <a:effectLst/>
                          <a:latin typeface="Times New Roman" panose="02020603050405020304" pitchFamily="18" charset="0"/>
                          <a:cs typeface="Times New Roman" panose="02020603050405020304" pitchFamily="18" charset="0"/>
                        </a:rPr>
                        <a:t> ra </a:t>
                      </a:r>
                      <a:r>
                        <a:rPr lang="en-US" sz="1800" b="1" dirty="0" err="1">
                          <a:solidFill>
                            <a:schemeClr val="accent2"/>
                          </a:solidFill>
                          <a:effectLst/>
                          <a:latin typeface="Times New Roman" panose="02020603050405020304" pitchFamily="18" charset="0"/>
                          <a:cs typeface="Times New Roman" panose="02020603050405020304" pitchFamily="18" charset="0"/>
                        </a:rPr>
                        <a:t>để</a:t>
                      </a:r>
                      <a:endParaRPr lang="en-US" sz="1800" b="1" dirty="0">
                        <a:solidFill>
                          <a:schemeClr val="accent2"/>
                        </a:solidFill>
                        <a:latin typeface="Times New Roman" panose="02020603050405020304" pitchFamily="18" charset="0"/>
                        <a:cs typeface="Times New Roman" panose="02020603050405020304" pitchFamily="18" charset="0"/>
                      </a:endParaRPr>
                    </a:p>
                  </a:txBody>
                  <a:tcPr marL="91447" marR="91447" marT="45707" marB="45707">
                    <a:noFill/>
                  </a:tcPr>
                </a:tc>
                <a:tc>
                  <a:txBody>
                    <a:bodyPr/>
                    <a:lstStyle/>
                    <a:p>
                      <a:endParaRPr lang="en-US" sz="1800" dirty="0">
                        <a:solidFill>
                          <a:schemeClr val="accent3">
                            <a:lumMod val="60000"/>
                            <a:lumOff val="40000"/>
                          </a:schemeClr>
                        </a:solidFill>
                      </a:endParaRPr>
                    </a:p>
                  </a:txBody>
                  <a:tcPr marL="91447" marR="91447" marT="45707" marB="45707">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8012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98F1FE46-D72A-4354-B967-78424D9BE4C3}"/>
              </a:ext>
            </a:extLst>
          </p:cNvPr>
          <p:cNvSpPr txBox="1">
            <a:spLocks noChangeArrowheads="1"/>
          </p:cNvSpPr>
          <p:nvPr/>
        </p:nvSpPr>
        <p:spPr bwMode="auto">
          <a:xfrm>
            <a:off x="2073276" y="455614"/>
            <a:ext cx="8170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 GIỚI THIỆU KIỂU BÀI</a:t>
            </a:r>
          </a:p>
        </p:txBody>
      </p:sp>
      <p:sp>
        <p:nvSpPr>
          <p:cNvPr id="18435" name="Title 1">
            <a:extLst>
              <a:ext uri="{FF2B5EF4-FFF2-40B4-BE49-F238E27FC236}">
                <a16:creationId xmlns:a16="http://schemas.microsoft.com/office/drawing/2014/main" xmlns="" id="{EC4774A9-FE04-41A0-AD06-A638D4FA806C}"/>
              </a:ext>
            </a:extLst>
          </p:cNvPr>
          <p:cNvSpPr txBox="1">
            <a:spLocks noChangeArrowheads="1"/>
          </p:cNvSpPr>
          <p:nvPr/>
        </p:nvSpPr>
        <p:spPr bwMode="auto">
          <a:xfrm>
            <a:off x="2101850" y="1"/>
            <a:ext cx="70564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A. LÀM MỘT BÀI THƠ LỤC BÁT</a:t>
            </a:r>
          </a:p>
        </p:txBody>
      </p:sp>
      <p:sp>
        <p:nvSpPr>
          <p:cNvPr id="18436" name="Title 1">
            <a:extLst>
              <a:ext uri="{FF2B5EF4-FFF2-40B4-BE49-F238E27FC236}">
                <a16:creationId xmlns:a16="http://schemas.microsoft.com/office/drawing/2014/main" xmlns="" id="{E3432DAE-153F-4E74-A086-F6F96F890DD0}"/>
              </a:ext>
            </a:extLst>
          </p:cNvPr>
          <p:cNvSpPr txBox="1">
            <a:spLocks noChangeArrowheads="1"/>
          </p:cNvSpPr>
          <p:nvPr/>
        </p:nvSpPr>
        <p:spPr bwMode="auto">
          <a:xfrm>
            <a:off x="1562101" y="1298575"/>
            <a:ext cx="8791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0"/>
              </a:spcBef>
              <a:buClrTx/>
              <a:buSzTx/>
              <a:buFontTx/>
              <a:buNone/>
            </a:pPr>
            <a:r>
              <a:rPr lang="en-US" altLang="en-US" sz="1800" b="1">
                <a:latin typeface="Times New Roman" panose="02020603050405020304" pitchFamily="18" charset="0"/>
                <a:cs typeface="Calibri" panose="020F0502020204030204" pitchFamily="34" charset="0"/>
              </a:rPr>
              <a:t>3.</a:t>
            </a:r>
            <a:r>
              <a:rPr lang="vi-VN" altLang="en-US" sz="1800" b="1">
                <a:latin typeface="Times New Roman" panose="02020603050405020304" pitchFamily="18" charset="0"/>
                <a:cs typeface="Calibri" panose="020F0502020204030204" pitchFamily="34" charset="0"/>
              </a:rPr>
              <a:t> </a:t>
            </a:r>
            <a:r>
              <a:rPr lang="en-US" altLang="en-US" sz="1800" b="1">
                <a:latin typeface="Times New Roman" panose="02020603050405020304" pitchFamily="18" charset="0"/>
                <a:cs typeface="Calibri" panose="020F0502020204030204" pitchFamily="34" charset="0"/>
              </a:rPr>
              <a:t>Làm thơ lục bát: </a:t>
            </a:r>
            <a:r>
              <a:rPr lang="en-US" altLang="en-US" sz="1800">
                <a:latin typeface="Times New Roman" panose="02020603050405020304" pitchFamily="18" charset="0"/>
                <a:cs typeface="Calibri" panose="020F0502020204030204" pitchFamily="34" charset="0"/>
              </a:rPr>
              <a:t>HS sáng tác dựa vào phiếu tìm ý tưởng.</a:t>
            </a:r>
          </a:p>
          <a:p>
            <a:pPr algn="just" eaLnBrk="1" hangingPunct="1">
              <a:spcBef>
                <a:spcPct val="0"/>
              </a:spcBef>
              <a:buClrTx/>
              <a:buSzTx/>
              <a:buFontTx/>
              <a:buNone/>
            </a:pPr>
            <a:r>
              <a:rPr lang="en-US" altLang="en-US" sz="1800" b="1">
                <a:latin typeface="Times New Roman" panose="02020603050405020304" pitchFamily="18" charset="0"/>
                <a:cs typeface="Calibri" panose="020F0502020204030204" pitchFamily="34" charset="0"/>
              </a:rPr>
              <a:t>4. </a:t>
            </a:r>
            <a:r>
              <a:rPr lang="en-US" altLang="en-US" sz="1800" b="1">
                <a:latin typeface="Times New Roman" panose="02020603050405020304" pitchFamily="18" charset="0"/>
                <a:cs typeface="Times New Roman" panose="02020603050405020304" pitchFamily="18" charset="0"/>
              </a:rPr>
              <a:t>Chỉnh sửa và chia sẻ:  </a:t>
            </a:r>
            <a:r>
              <a:rPr lang="en-US" altLang="en-US" sz="1800">
                <a:latin typeface="Times New Roman" panose="02020603050405020304" pitchFamily="18" charset="0"/>
                <a:cs typeface="Times New Roman" panose="02020603050405020304" pitchFamily="18" charset="0"/>
              </a:rPr>
              <a:t>Dựa vào bảng kiểm để đánh giá mức độ đạt của bài làm. </a:t>
            </a:r>
            <a:endParaRPr lang="en-US" altLang="en-US" sz="1800">
              <a:latin typeface="Times New Roman" panose="02020603050405020304" pitchFamily="18" charset="0"/>
              <a:cs typeface="Calibri" panose="020F0502020204030204" pitchFamily="34" charset="0"/>
            </a:endParaRPr>
          </a:p>
          <a:p>
            <a:pPr algn="just">
              <a:spcBef>
                <a:spcPts val="600"/>
              </a:spcBef>
              <a:spcAft>
                <a:spcPts val="600"/>
              </a:spcAft>
              <a:buClrTx/>
              <a:buSzTx/>
              <a:buNone/>
            </a:pPr>
            <a:endParaRPr lang="en-US" altLang="en-US" sz="1800">
              <a:solidFill>
                <a:srgbClr val="000000"/>
              </a:solidFill>
              <a:latin typeface="Times New Roman" panose="02020603050405020304" pitchFamily="18" charset="0"/>
              <a:cs typeface="Calibri" panose="020F0502020204030204" pitchFamily="34" charset="0"/>
            </a:endParaRPr>
          </a:p>
          <a:p>
            <a:pPr eaLnBrk="1" hangingPunct="1">
              <a:spcBef>
                <a:spcPct val="0"/>
              </a:spcBef>
              <a:buClrTx/>
              <a:buSzTx/>
              <a:buFontTx/>
              <a:buNone/>
            </a:pPr>
            <a:endParaRPr lang="en-US" altLang="en-US" sz="2800" b="1">
              <a:solidFill>
                <a:schemeClr val="accent2"/>
              </a:solidFill>
              <a:latin typeface="Times New Roman" panose="02020603050405020304" pitchFamily="18" charset="0"/>
              <a:cs typeface="Times New Roman" panose="02020603050405020304" pitchFamily="18" charset="0"/>
            </a:endParaRPr>
          </a:p>
        </p:txBody>
      </p:sp>
      <p:sp>
        <p:nvSpPr>
          <p:cNvPr id="18437" name="Title 1">
            <a:extLst>
              <a:ext uri="{FF2B5EF4-FFF2-40B4-BE49-F238E27FC236}">
                <a16:creationId xmlns:a16="http://schemas.microsoft.com/office/drawing/2014/main" xmlns="" id="{5FBECCCA-ECC4-4499-9437-84919D1B03C6}"/>
              </a:ext>
            </a:extLst>
          </p:cNvPr>
          <p:cNvSpPr txBox="1">
            <a:spLocks noChangeArrowheads="1"/>
          </p:cNvSpPr>
          <p:nvPr/>
        </p:nvSpPr>
        <p:spPr bwMode="auto">
          <a:xfrm>
            <a:off x="2062163" y="911226"/>
            <a:ext cx="81708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cs typeface="Times New Roman" panose="02020603050405020304" pitchFamily="18" charset="0"/>
              </a:rPr>
              <a:t>II. THỰC HÀNH VIẾT THEO CÁC BƯỚC</a:t>
            </a:r>
          </a:p>
        </p:txBody>
      </p:sp>
      <p:graphicFrame>
        <p:nvGraphicFramePr>
          <p:cNvPr id="2" name="Table 1">
            <a:extLst>
              <a:ext uri="{FF2B5EF4-FFF2-40B4-BE49-F238E27FC236}">
                <a16:creationId xmlns:a16="http://schemas.microsoft.com/office/drawing/2014/main" xmlns="" id="{A929AE60-90FF-443F-A1C1-D7BF95B42140}"/>
              </a:ext>
            </a:extLst>
          </p:cNvPr>
          <p:cNvGraphicFramePr>
            <a:graphicFrameLocks noGrp="1"/>
          </p:cNvGraphicFramePr>
          <p:nvPr/>
        </p:nvGraphicFramePr>
        <p:xfrm>
          <a:off x="1981200" y="1984376"/>
          <a:ext cx="8534400" cy="4641851"/>
        </p:xfrm>
        <a:graphic>
          <a:graphicData uri="http://schemas.openxmlformats.org/drawingml/2006/table">
            <a:tbl>
              <a:tblPr/>
              <a:tblGrid>
                <a:gridCol w="14478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tblGrid>
              <a:tr h="803275">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Phương diện</a:t>
                      </a:r>
                      <a:endParaRPr kumimoji="0" lang="en-US" altLang="en-US" sz="1600" b="1" i="0" u="none" strike="noStrike" cap="none" normalizeH="0" baseline="0">
                        <a:ln>
                          <a:noFill/>
                        </a:ln>
                        <a:solidFill>
                          <a:srgbClr val="F0D47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Nội dung kiểm tra</a:t>
                      </a:r>
                      <a:endParaRPr kumimoji="0" lang="en-US" altLang="en-US" sz="1600" b="1" i="0" u="none" strike="noStrike" cap="none" normalizeH="0" baseline="0">
                        <a:ln>
                          <a:noFill/>
                        </a:ln>
                        <a:solidFill>
                          <a:srgbClr val="F0D47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Đạt/</a:t>
                      </a:r>
                    </a:p>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Chưa đạt</a:t>
                      </a:r>
                      <a:endParaRPr kumimoji="0" lang="en-US" altLang="en-US" sz="1600" b="1" i="0" u="none" strike="noStrike" cap="none" normalizeH="0" baseline="0">
                        <a:ln>
                          <a:noFill/>
                        </a:ln>
                        <a:solidFill>
                          <a:srgbClr val="F0D47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0"/>
                  </a:ext>
                </a:extLst>
              </a:tr>
              <a:tr h="528638">
                <a:tc rowSpan="6">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 </a:t>
                      </a:r>
                    </a:p>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Hình thức</a:t>
                      </a:r>
                      <a:endParaRPr kumimoji="0" lang="en-US" altLang="en-US" sz="1600" b="1" i="0" u="none" strike="noStrike" cap="none" normalizeH="0" baseline="0">
                        <a:ln>
                          <a:noFill/>
                        </a:ln>
                        <a:solidFill>
                          <a:srgbClr val="F0D47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Bài thơ gồm các dòng lục (sáu tiếng) và dòng bát (tám tiếng) xen kẽ.</a:t>
                      </a: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1"/>
                  </a:ext>
                </a:extLst>
              </a:tr>
              <a:tr h="320675">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dòng thơ chủ yếu được ngắt nhịp chẵn.</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2"/>
                  </a:ext>
                </a:extLst>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Cách hiệp vần: Tiếng thứ sáu của dòng lục vần với tiếng thứ sáu của dòng bát kế nó.</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3"/>
                  </a:ext>
                </a:extLst>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Bài thơ sử dụng một số biện pháp tu từ: So sánh, nhân hoá, điệp từ, điệp ngữ…</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4"/>
                  </a:ext>
                </a:extLst>
              </a:tr>
              <a:tr h="641350">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từ ngữ trong bài thơ thể hiện được chính xác điều người viết muốn nói.</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5"/>
                  </a:ext>
                </a:extLst>
              </a:tr>
              <a:tr h="320675">
                <a:tc vMerge="1">
                  <a:txBody>
                    <a:bodyPr/>
                    <a:lstStyle/>
                    <a:p>
                      <a:endParaRPr lang="en-US"/>
                    </a:p>
                  </a:txBody>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hình ảnh sống động, thú vị.</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6"/>
                  </a:ext>
                </a:extLst>
              </a:tr>
              <a:tr h="744538">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ts val="600"/>
                        </a:spcBef>
                        <a:spcAft>
                          <a:spcPct val="0"/>
                        </a:spcAft>
                        <a:buClrTx/>
                        <a:buSzTx/>
                        <a:buFontTx/>
                        <a:buNone/>
                        <a:tabLst/>
                      </a:pPr>
                      <a:r>
                        <a:rPr kumimoji="0" lang="en-US" altLang="en-US" sz="1600" b="1" i="0" u="none" strike="noStrike" cap="none" normalizeH="0" baseline="0">
                          <a:ln>
                            <a:noFill/>
                          </a:ln>
                          <a:solidFill>
                            <a:srgbClr val="F0D47F"/>
                          </a:solidFill>
                          <a:effectLst/>
                          <a:latin typeface="Times New Roman" panose="02020603050405020304" pitchFamily="18" charset="0"/>
                          <a:cs typeface="Times New Roman" panose="02020603050405020304" pitchFamily="18" charset="0"/>
                        </a:rPr>
                        <a:t>Nội dung</a:t>
                      </a:r>
                      <a:endParaRPr kumimoji="0" lang="en-US" altLang="en-US" sz="1600" b="1" i="0" u="none" strike="noStrike" cap="none" normalizeH="0" baseline="0">
                        <a:ln>
                          <a:noFill/>
                        </a:ln>
                        <a:solidFill>
                          <a:srgbClr val="F0D47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Bài thơ thể hiện được một trạng thái  cảm xúc, một suy nghĩ, một cách nhìn nào đó về cuộc sống.</a:t>
                      </a:r>
                      <a:endPar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marL="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457200" marR="0" lvl="0" indent="0" algn="just" defTabSz="4572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6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559" marR="6555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5158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3C6003A1-E731-4EA3-9A64-175F6E184C30}"/>
              </a:ext>
            </a:extLst>
          </p:cNvPr>
          <p:cNvSpPr txBox="1">
            <a:spLocks noChangeArrowheads="1"/>
          </p:cNvSpPr>
          <p:nvPr/>
        </p:nvSpPr>
        <p:spPr bwMode="auto">
          <a:xfrm>
            <a:off x="1887538" y="1143000"/>
            <a:ext cx="83486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b="1">
                <a:solidFill>
                  <a:schemeClr val="tx2"/>
                </a:solidFill>
                <a:latin typeface="Times New Roman" panose="02020603050405020304" pitchFamily="18" charset="0"/>
                <a:cs typeface="Times New Roman" panose="02020603050405020304" pitchFamily="18" charset="0"/>
              </a:rPr>
              <a:t>2. </a:t>
            </a:r>
            <a:r>
              <a:rPr lang="en-US" altLang="en-US" b="1">
                <a:latin typeface="Times New Roman" panose="02020603050405020304" pitchFamily="18" charset="0"/>
                <a:cs typeface="Times New Roman" panose="02020603050405020304" pitchFamily="18" charset="0"/>
              </a:rPr>
              <a:t>ĐOẠN VĂN GHI LẠI CẢM XÚC VỀ MỘT BÀI THƠ LỤC BÁT</a:t>
            </a:r>
          </a:p>
        </p:txBody>
      </p:sp>
      <p:sp>
        <p:nvSpPr>
          <p:cNvPr id="21507" name="Title 1">
            <a:extLst>
              <a:ext uri="{FF2B5EF4-FFF2-40B4-BE49-F238E27FC236}">
                <a16:creationId xmlns:a16="http://schemas.microsoft.com/office/drawing/2014/main" xmlns="" id="{8364ED92-8262-4084-B210-84997EC74C70}"/>
              </a:ext>
            </a:extLst>
          </p:cNvPr>
          <p:cNvSpPr txBox="1">
            <a:spLocks noChangeArrowheads="1"/>
          </p:cNvSpPr>
          <p:nvPr/>
        </p:nvSpPr>
        <p:spPr bwMode="auto">
          <a:xfrm>
            <a:off x="2082801" y="85725"/>
            <a:ext cx="8170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800" b="1">
                <a:solidFill>
                  <a:schemeClr val="accent2"/>
                </a:solidFill>
                <a:latin typeface="Times New Roman" panose="02020603050405020304" pitchFamily="18" charset="0"/>
                <a:cs typeface="Times New Roman" panose="02020603050405020304" pitchFamily="18" charset="0"/>
              </a:rPr>
              <a:t>B. VIẾT ĐOẠN VĂN GHI LẠI CẢM XÚC VỀ MỘT BÀI THƠ LỤC BÁT</a:t>
            </a:r>
          </a:p>
        </p:txBody>
      </p:sp>
      <p:sp>
        <p:nvSpPr>
          <p:cNvPr id="21508" name="Title 1">
            <a:extLst>
              <a:ext uri="{FF2B5EF4-FFF2-40B4-BE49-F238E27FC236}">
                <a16:creationId xmlns:a16="http://schemas.microsoft.com/office/drawing/2014/main" xmlns="" id="{B4F1FD51-9A09-47E4-8A62-226B43BE2695}"/>
              </a:ext>
            </a:extLst>
          </p:cNvPr>
          <p:cNvSpPr txBox="1">
            <a:spLocks noChangeArrowheads="1"/>
          </p:cNvSpPr>
          <p:nvPr/>
        </p:nvSpPr>
        <p:spPr bwMode="auto">
          <a:xfrm>
            <a:off x="1912938" y="1554164"/>
            <a:ext cx="83486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a) Dấu hiệu nhận biết đoạn văn</a:t>
            </a:r>
          </a:p>
        </p:txBody>
      </p:sp>
      <p:sp>
        <p:nvSpPr>
          <p:cNvPr id="21509" name="Title 1">
            <a:extLst>
              <a:ext uri="{FF2B5EF4-FFF2-40B4-BE49-F238E27FC236}">
                <a16:creationId xmlns:a16="http://schemas.microsoft.com/office/drawing/2014/main" xmlns="" id="{1E61DAFD-33DA-46FC-BFD5-211DEEF71295}"/>
              </a:ext>
            </a:extLst>
          </p:cNvPr>
          <p:cNvSpPr txBox="1">
            <a:spLocks noChangeArrowheads="1"/>
          </p:cNvSpPr>
          <p:nvPr/>
        </p:nvSpPr>
        <p:spPr bwMode="auto">
          <a:xfrm>
            <a:off x="1887538" y="2016126"/>
            <a:ext cx="83486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b="1">
                <a:solidFill>
                  <a:schemeClr val="tx2"/>
                </a:solidFill>
                <a:latin typeface="Times New Roman" panose="02020603050405020304" pitchFamily="18" charset="0"/>
                <a:cs typeface="Times New Roman" panose="02020603050405020304" pitchFamily="18" charset="0"/>
              </a:rPr>
              <a:t>Ví dụ: </a:t>
            </a:r>
            <a:r>
              <a:rPr lang="en-US" altLang="en-US">
                <a:latin typeface="Times New Roman" panose="02020603050405020304" pitchFamily="18" charset="0"/>
                <a:cs typeface="Times New Roman" panose="02020603050405020304" pitchFamily="18" charset="0"/>
              </a:rPr>
              <a:t>Mục</a:t>
            </a:r>
            <a:r>
              <a:rPr lang="en-US" altLang="en-US" b="1">
                <a:latin typeface="Times New Roman" panose="02020603050405020304" pitchFamily="18" charset="0"/>
                <a:cs typeface="Times New Roman" panose="02020603050405020304" pitchFamily="18" charset="0"/>
              </a:rPr>
              <a:t> </a:t>
            </a:r>
            <a:r>
              <a:rPr lang="en-US" altLang="en-US" i="1">
                <a:latin typeface="Times New Roman" panose="02020603050405020304" pitchFamily="18" charset="0"/>
                <a:cs typeface="Times New Roman" panose="02020603050405020304" pitchFamily="18" charset="0"/>
              </a:rPr>
              <a:t>Viết đoạn văn ghi lại cảm nhận trước một bài thơ lục bát ở SGK – Trang 78, </a:t>
            </a:r>
            <a:r>
              <a:rPr lang="en-US" altLang="en-US">
                <a:latin typeface="Times New Roman" panose="02020603050405020304" pitchFamily="18" charset="0"/>
                <a:cs typeface="Times New Roman" panose="02020603050405020304" pitchFamily="18" charset="0"/>
              </a:rPr>
              <a:t>yêu cầu HS thảo luận các câu hỏi và điền vào phiếu học tập:</a:t>
            </a:r>
          </a:p>
          <a:p>
            <a:pPr eaLnBrk="1" hangingPunct="1">
              <a:spcBef>
                <a:spcPct val="0"/>
              </a:spcBef>
              <a:buClrTx/>
              <a:buSzTx/>
              <a:buFontTx/>
              <a:buNone/>
            </a:pPr>
            <a:endParaRPr lang="en-US" altLang="en-US" sz="1800">
              <a:latin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en-US" altLang="en-US" sz="1800" b="1">
              <a:latin typeface="Times New Roman" panose="02020603050405020304" pitchFamily="18" charset="0"/>
              <a:cs typeface="Times New Roman" panose="02020603050405020304" pitchFamily="18" charset="0"/>
            </a:endParaRPr>
          </a:p>
        </p:txBody>
      </p:sp>
      <p:sp>
        <p:nvSpPr>
          <p:cNvPr id="21510" name="Title 1">
            <a:extLst>
              <a:ext uri="{FF2B5EF4-FFF2-40B4-BE49-F238E27FC236}">
                <a16:creationId xmlns:a16="http://schemas.microsoft.com/office/drawing/2014/main" xmlns="" id="{042C638E-08E8-4AD5-A1D9-FADD583A982F}"/>
              </a:ext>
            </a:extLst>
          </p:cNvPr>
          <p:cNvSpPr txBox="1">
            <a:spLocks noChangeArrowheads="1"/>
          </p:cNvSpPr>
          <p:nvPr/>
        </p:nvSpPr>
        <p:spPr bwMode="auto">
          <a:xfrm>
            <a:off x="1993901" y="3097213"/>
            <a:ext cx="834866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b="1">
                <a:solidFill>
                  <a:schemeClr val="accent2"/>
                </a:solidFill>
                <a:latin typeface="Times New Roman" panose="02020603050405020304" pitchFamily="18" charset="0"/>
                <a:cs typeface="Times New Roman" panose="02020603050405020304" pitchFamily="18" charset="0"/>
              </a:rPr>
              <a:t>=&gt; Đoạn văn là</a:t>
            </a:r>
            <a:r>
              <a:rPr lang="en-US" altLang="en-US" sz="2400">
                <a:solidFill>
                  <a:schemeClr val="accent2"/>
                </a:solidFill>
                <a:latin typeface="Times New Roman" panose="02020603050405020304" pitchFamily="18" charset="0"/>
                <a:cs typeface="Times New Roman" panose="02020603050405020304" pitchFamily="18" charset="0"/>
              </a:rPr>
              <a:t> đơn vị trực tiếp tạo nên văn bản, biểu đạt một nội dung tương đối trọn vẹn. Về hình thức, đoạn văn thường do nhiều câu tạo thành, được bắt đầu bằng chữ viết hoa lùi vào đầu dòng và kết thúc bằng dấu câu dùng để ngắt đoạn.</a:t>
            </a:r>
          </a:p>
          <a:p>
            <a:pPr eaLnBrk="1" hangingPunct="1">
              <a:spcBef>
                <a:spcPct val="0"/>
              </a:spcBef>
              <a:buClrTx/>
              <a:buSzTx/>
              <a:buFontTx/>
              <a:buNone/>
            </a:pPr>
            <a:endParaRPr lang="en-US" altLang="en-US"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2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a:extLst>
              <a:ext uri="{FF2B5EF4-FFF2-40B4-BE49-F238E27FC236}">
                <a16:creationId xmlns:a16="http://schemas.microsoft.com/office/drawing/2014/main" xmlns="" id="{F3349C9D-7CAF-474F-86D1-C362238E6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6">
            <a:extLst>
              <a:ext uri="{FF2B5EF4-FFF2-40B4-BE49-F238E27FC236}">
                <a16:creationId xmlns:a16="http://schemas.microsoft.com/office/drawing/2014/main" xmlns="" id="{DAB68405-E509-4278-B0FF-708B81642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4" y="-463550"/>
            <a:ext cx="607218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6C61EDFF-90D1-46F6-A069-09B6D7D9BBE8}"/>
              </a:ext>
            </a:extLst>
          </p:cNvPr>
          <p:cNvSpPr txBox="1">
            <a:spLocks noChangeArrowheads="1"/>
          </p:cNvSpPr>
          <p:nvPr/>
        </p:nvSpPr>
        <p:spPr bwMode="auto">
          <a:xfrm>
            <a:off x="3321051" y="485775"/>
            <a:ext cx="4930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b="1">
                <a:solidFill>
                  <a:srgbClr val="0070C0"/>
                </a:solidFill>
                <a:latin typeface="Times New Roman" panose="02020603050405020304" pitchFamily="18" charset="0"/>
                <a:cs typeface="Times New Roman" panose="02020603050405020304" pitchFamily="18" charset="0"/>
              </a:rPr>
              <a:t>b) Yêu cầu của đoạn văn ghi lại cảm xúc về một bài thơ lục bát</a:t>
            </a:r>
          </a:p>
        </p:txBody>
      </p:sp>
      <p:sp>
        <p:nvSpPr>
          <p:cNvPr id="22535" name="TextBox 6">
            <a:extLst>
              <a:ext uri="{FF2B5EF4-FFF2-40B4-BE49-F238E27FC236}">
                <a16:creationId xmlns:a16="http://schemas.microsoft.com/office/drawing/2014/main" xmlns="" id="{D11E0CC4-8A84-46BB-84F3-D9F27AF8F08C}"/>
              </a:ext>
            </a:extLst>
          </p:cNvPr>
          <p:cNvSpPr txBox="1">
            <a:spLocks noChangeArrowheads="1"/>
          </p:cNvSpPr>
          <p:nvPr/>
        </p:nvSpPr>
        <p:spPr bwMode="auto">
          <a:xfrm>
            <a:off x="2400300" y="4279900"/>
            <a:ext cx="740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Yêu cầu: kể về trải nghiệm của bản thân.</a:t>
            </a:r>
          </a:p>
        </p:txBody>
      </p:sp>
      <p:sp>
        <p:nvSpPr>
          <p:cNvPr id="22536" name="TextBox 7">
            <a:extLst>
              <a:ext uri="{FF2B5EF4-FFF2-40B4-BE49-F238E27FC236}">
                <a16:creationId xmlns:a16="http://schemas.microsoft.com/office/drawing/2014/main" xmlns="" id="{E669483E-8302-4D38-A454-644A8FD64836}"/>
              </a:ext>
            </a:extLst>
          </p:cNvPr>
          <p:cNvSpPr txBox="1">
            <a:spLocks noChangeArrowheads="1"/>
          </p:cNvSpPr>
          <p:nvPr/>
        </p:nvSpPr>
        <p:spPr bwMode="auto">
          <a:xfrm>
            <a:off x="2409826" y="4738688"/>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Thời gian, địa điểm diễn ra câu chuyện.</a:t>
            </a:r>
          </a:p>
        </p:txBody>
      </p:sp>
      <p:sp>
        <p:nvSpPr>
          <p:cNvPr id="22537" name="TextBox 8">
            <a:extLst>
              <a:ext uri="{FF2B5EF4-FFF2-40B4-BE49-F238E27FC236}">
                <a16:creationId xmlns:a16="http://schemas.microsoft.com/office/drawing/2014/main" xmlns="" id="{5A363ECE-0C53-445D-8455-1F3466597EBD}"/>
              </a:ext>
            </a:extLst>
          </p:cNvPr>
          <p:cNvSpPr txBox="1">
            <a:spLocks noChangeArrowheads="1"/>
          </p:cNvSpPr>
          <p:nvPr/>
        </p:nvSpPr>
        <p:spPr bwMode="auto">
          <a:xfrm>
            <a:off x="2363788" y="5214938"/>
            <a:ext cx="725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Người kể: kể ở ngôi thứ nhất (xưng “tôi”).</a:t>
            </a:r>
            <a:endParaRPr lang="en-US" altLang="en-US">
              <a:latin typeface="Times New Roman" panose="02020603050405020304" pitchFamily="18" charset="0"/>
              <a:cs typeface="Times New Roman" panose="02020603050405020304" pitchFamily="18" charset="0"/>
            </a:endParaRPr>
          </a:p>
        </p:txBody>
      </p:sp>
      <p:sp>
        <p:nvSpPr>
          <p:cNvPr id="22538" name="TextBox 9">
            <a:extLst>
              <a:ext uri="{FF2B5EF4-FFF2-40B4-BE49-F238E27FC236}">
                <a16:creationId xmlns:a16="http://schemas.microsoft.com/office/drawing/2014/main" xmlns="" id="{C2D47EB5-7CED-4971-A13C-A5FE4C6F3F4A}"/>
              </a:ext>
            </a:extLst>
          </p:cNvPr>
          <p:cNvSpPr txBox="1">
            <a:spLocks noChangeArrowheads="1"/>
          </p:cNvSpPr>
          <p:nvPr/>
        </p:nvSpPr>
        <p:spPr bwMode="auto">
          <a:xfrm>
            <a:off x="2376489" y="5678488"/>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Cảm xúc của bản thân.</a:t>
            </a:r>
            <a:endParaRPr lang="en-US" altLang="en-US">
              <a:latin typeface="Times New Roman" panose="02020603050405020304" pitchFamily="18" charset="0"/>
              <a:cs typeface="Times New Roman" panose="02020603050405020304" pitchFamily="18" charset="0"/>
            </a:endParaRPr>
          </a:p>
        </p:txBody>
      </p:sp>
      <p:pic>
        <p:nvPicPr>
          <p:cNvPr id="22539" name="图片 4">
            <a:extLst>
              <a:ext uri="{FF2B5EF4-FFF2-40B4-BE49-F238E27FC236}">
                <a16:creationId xmlns:a16="http://schemas.microsoft.com/office/drawing/2014/main" xmlns="" id="{A2B65E66-D807-49D4-847F-130D3D5AC2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4258">
            <a:off x="9277350" y="-33338"/>
            <a:ext cx="14097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图片 18">
            <a:extLst>
              <a:ext uri="{FF2B5EF4-FFF2-40B4-BE49-F238E27FC236}">
                <a16:creationId xmlns:a16="http://schemas.microsoft.com/office/drawing/2014/main" xmlns="" id="{D2ABD46C-FF39-4246-AF82-DA6CE706DE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30929" flipH="1">
            <a:off x="1363662" y="6351"/>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38D09708-0E2E-4505-BEBE-C92809B88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493125" y="4454525"/>
            <a:ext cx="3359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65D7D4B-F30F-436D-96F3-681426AE4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6044" y="4471194"/>
            <a:ext cx="35702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00474C22-AF8B-4400-8FF9-EFE9D06368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964" y="6199188"/>
            <a:ext cx="394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xmlns="" id="{AD770543-24B4-4AFC-BC3D-1C52367A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551" y="6215063"/>
            <a:ext cx="3940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xmlns="" id="{6F6F13FB-3310-4528-A820-A627ACB1EA95}"/>
              </a:ext>
            </a:extLst>
          </p:cNvPr>
          <p:cNvSpPr txBox="1">
            <a:spLocks noChangeArrowheads="1"/>
          </p:cNvSpPr>
          <p:nvPr/>
        </p:nvSpPr>
        <p:spPr bwMode="auto">
          <a:xfrm>
            <a:off x="2376488" y="3092451"/>
            <a:ext cx="747871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Đảm bảo yêu cầu về hình thức của đoạn văn.</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Trình bày cảm xúc về một bài thơ lục bát.</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Sử dụng ngôi thứ nhất để chia sẻ cảm xúc.</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Cấu trúc gồm có ba phần:</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Mở đoạn: Giới thiệu nhan đề, tác giả và cảm xúc chung về bài thơ (câu chủ đề).</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Thân đoạn: Trình bày cảm xúc của người đọc về nội dung và nghệ thuật của bài thơ. Làm rõ cảm xúc bằng những hình ảnh, từ ngữ được trích từ bài thơ.</a:t>
            </a:r>
          </a:p>
          <a:p>
            <a:pPr>
              <a:spcBef>
                <a:spcPct val="0"/>
              </a:spcBef>
              <a:buClrTx/>
              <a:buSzTx/>
              <a:buFontTx/>
              <a:buNone/>
            </a:pPr>
            <a:r>
              <a:rPr lang="en-US" altLang="en-US" sz="1800">
                <a:solidFill>
                  <a:srgbClr val="FF0000"/>
                </a:solidFill>
                <a:latin typeface="Times New Roman" panose="02020603050405020304" pitchFamily="18" charset="0"/>
                <a:cs typeface="Times New Roman" panose="02020603050405020304" pitchFamily="18" charset="0"/>
              </a:rPr>
              <a:t>+ Kết đoạn: Khẳng định lại cảm xúc về bài thơ và ý nghĩa của nó đối với bản thân.</a:t>
            </a:r>
            <a:endParaRPr lang="en-US" alt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182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1"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par>
                                <p:cTn id="16" presetID="21" presetClass="entr" presetSubtype="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circle(in)">
                                      <p:cBhvr>
                                        <p:cTn id="24" dur="2000"/>
                                        <p:tgtEl>
                                          <p:spTgt spid="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xEl>
                                              <p:pRg st="1" end="1"/>
                                            </p:txEl>
                                          </p:spTgt>
                                        </p:tgtEl>
                                        <p:attrNameLst>
                                          <p:attrName>style.visibility</p:attrName>
                                        </p:attrNameLst>
                                      </p:cBhvr>
                                      <p:to>
                                        <p:strVal val="visible"/>
                                      </p:to>
                                    </p:set>
                                    <p:animEffect transition="in" filter="fade">
                                      <p:cBhvr>
                                        <p:cTn id="35" dur="500"/>
                                        <p:tgtEl>
                                          <p:spTgt spid="25">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animEffect transition="in" filter="barn(inVertical)">
                                      <p:cBhvr>
                                        <p:cTn id="40" dur="500"/>
                                        <p:tgtEl>
                                          <p:spTgt spid="25">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xEl>
                                              <p:pRg st="3" end="3"/>
                                            </p:txEl>
                                          </p:spTgt>
                                        </p:tgtEl>
                                        <p:attrNameLst>
                                          <p:attrName>style.visibility</p:attrName>
                                        </p:attrNameLst>
                                      </p:cBhvr>
                                      <p:to>
                                        <p:strVal val="visible"/>
                                      </p:to>
                                    </p:set>
                                    <p:animEffect transition="in" filter="fade">
                                      <p:cBhvr>
                                        <p:cTn id="45" dur="500"/>
                                        <p:tgtEl>
                                          <p:spTgt spid="25">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xEl>
                                              <p:pRg st="4" end="4"/>
                                            </p:txEl>
                                          </p:spTgt>
                                        </p:tgtEl>
                                        <p:attrNameLst>
                                          <p:attrName>style.visibility</p:attrName>
                                        </p:attrNameLst>
                                      </p:cBhvr>
                                      <p:to>
                                        <p:strVal val="visible"/>
                                      </p:to>
                                    </p:set>
                                    <p:animEffect transition="in" filter="fade">
                                      <p:cBhvr>
                                        <p:cTn id="48" dur="500"/>
                                        <p:tgtEl>
                                          <p:spTgt spid="2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xEl>
                                              <p:pRg st="5" end="5"/>
                                            </p:txEl>
                                          </p:spTgt>
                                        </p:tgtEl>
                                        <p:attrNameLst>
                                          <p:attrName>style.visibility</p:attrName>
                                        </p:attrNameLst>
                                      </p:cBhvr>
                                      <p:to>
                                        <p:strVal val="visible"/>
                                      </p:to>
                                    </p:set>
                                    <p:animEffect transition="in" filter="fade">
                                      <p:cBhvr>
                                        <p:cTn id="51" dur="500"/>
                                        <p:tgtEl>
                                          <p:spTgt spid="2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xEl>
                                              <p:pRg st="6" end="6"/>
                                            </p:txEl>
                                          </p:spTgt>
                                        </p:tgtEl>
                                        <p:attrNameLst>
                                          <p:attrName>style.visibility</p:attrName>
                                        </p:attrNameLst>
                                      </p:cBhvr>
                                      <p:to>
                                        <p:strVal val="visible"/>
                                      </p:to>
                                    </p:set>
                                    <p:animEffect transition="in" filter="fade">
                                      <p:cBhvr>
                                        <p:cTn id="54"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xmlns="" id="{6EA08C6C-63B1-40BE-AE9B-DB3825391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9">
            <a:extLst>
              <a:ext uri="{FF2B5EF4-FFF2-40B4-BE49-F238E27FC236}">
                <a16:creationId xmlns:a16="http://schemas.microsoft.com/office/drawing/2014/main" xmlns="" id="{76F80A49-8392-499F-BCA3-9BC01C5FCCE4}"/>
              </a:ext>
            </a:extLst>
          </p:cNvPr>
          <p:cNvSpPr txBox="1">
            <a:spLocks noChangeArrowheads="1"/>
          </p:cNvSpPr>
          <p:nvPr/>
        </p:nvSpPr>
        <p:spPr bwMode="auto">
          <a:xfrm>
            <a:off x="3384550" y="1593850"/>
            <a:ext cx="740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Yêu cầu: kể về trải nghiệm của bản thân.</a:t>
            </a:r>
          </a:p>
        </p:txBody>
      </p:sp>
      <p:sp>
        <p:nvSpPr>
          <p:cNvPr id="23558" name="TextBox 10">
            <a:extLst>
              <a:ext uri="{FF2B5EF4-FFF2-40B4-BE49-F238E27FC236}">
                <a16:creationId xmlns:a16="http://schemas.microsoft.com/office/drawing/2014/main" xmlns="" id="{AF613274-2EEF-4EDD-B86B-84588104EF56}"/>
              </a:ext>
            </a:extLst>
          </p:cNvPr>
          <p:cNvSpPr txBox="1">
            <a:spLocks noChangeArrowheads="1"/>
          </p:cNvSpPr>
          <p:nvPr/>
        </p:nvSpPr>
        <p:spPr bwMode="auto">
          <a:xfrm>
            <a:off x="3359151" y="2054225"/>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Times New Roman" panose="02020603050405020304" pitchFamily="18" charset="0"/>
                <a:cs typeface="Times New Roman" panose="02020603050405020304" pitchFamily="18" charset="0"/>
              </a:rPr>
              <a:t>- Thời gian, địa điểm diễn ra câu chuyện.</a:t>
            </a:r>
          </a:p>
        </p:txBody>
      </p:sp>
      <p:pic>
        <p:nvPicPr>
          <p:cNvPr id="23559" name="图片 18">
            <a:extLst>
              <a:ext uri="{FF2B5EF4-FFF2-40B4-BE49-F238E27FC236}">
                <a16:creationId xmlns:a16="http://schemas.microsoft.com/office/drawing/2014/main" xmlns="" id="{978E988D-0364-49DF-913C-99B253567D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164" y="-157163"/>
            <a:ext cx="1449387" cy="14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2">
            <a:extLst>
              <a:ext uri="{FF2B5EF4-FFF2-40B4-BE49-F238E27FC236}">
                <a16:creationId xmlns:a16="http://schemas.microsoft.com/office/drawing/2014/main" xmlns="" id="{BACBA573-3904-4E10-85B1-EAEF3972F0F7}"/>
              </a:ext>
            </a:extLst>
          </p:cNvPr>
          <p:cNvSpPr txBox="1">
            <a:spLocks noChangeArrowheads="1"/>
          </p:cNvSpPr>
          <p:nvPr/>
        </p:nvSpPr>
        <p:spPr bwMode="auto">
          <a:xfrm>
            <a:off x="3384551" y="2522538"/>
            <a:ext cx="725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Người kể: kể ở ngôi thứ nhất (xưng “tôi”).</a:t>
            </a:r>
            <a:endParaRPr lang="en-US" altLang="en-US">
              <a:latin typeface="Times New Roman" panose="02020603050405020304" pitchFamily="18" charset="0"/>
              <a:cs typeface="Times New Roman" panose="02020603050405020304" pitchFamily="18" charset="0"/>
            </a:endParaRPr>
          </a:p>
        </p:txBody>
      </p:sp>
      <p:sp>
        <p:nvSpPr>
          <p:cNvPr id="23561" name="TextBox 13">
            <a:extLst>
              <a:ext uri="{FF2B5EF4-FFF2-40B4-BE49-F238E27FC236}">
                <a16:creationId xmlns:a16="http://schemas.microsoft.com/office/drawing/2014/main" xmlns="" id="{8B779680-5381-4EBB-A02A-6CEAE6B125DC}"/>
              </a:ext>
            </a:extLst>
          </p:cNvPr>
          <p:cNvSpPr txBox="1">
            <a:spLocks noChangeArrowheads="1"/>
          </p:cNvSpPr>
          <p:nvPr/>
        </p:nvSpPr>
        <p:spPr bwMode="auto">
          <a:xfrm>
            <a:off x="3359151" y="3036888"/>
            <a:ext cx="724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vi-VN" altLang="en-US">
                <a:latin typeface="Times New Roman" panose="02020603050405020304" pitchFamily="18" charset="0"/>
                <a:cs typeface="Times New Roman" panose="02020603050405020304" pitchFamily="18" charset="0"/>
              </a:rPr>
              <a:t>- Cảm xúc của bản thân.</a:t>
            </a:r>
            <a:endParaRPr lang="en-US" altLang="en-US">
              <a:latin typeface="Times New Roman" panose="02020603050405020304" pitchFamily="18" charset="0"/>
              <a:cs typeface="Times New Roman" panose="02020603050405020304" pitchFamily="18" charset="0"/>
            </a:endParaRPr>
          </a:p>
        </p:txBody>
      </p:sp>
      <p:pic>
        <p:nvPicPr>
          <p:cNvPr id="23562" name="图片 3">
            <a:extLst>
              <a:ext uri="{FF2B5EF4-FFF2-40B4-BE49-F238E27FC236}">
                <a16:creationId xmlns:a16="http://schemas.microsoft.com/office/drawing/2014/main" xmlns="" id="{20145943-1408-48B0-9EA9-4ECD960583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314" y="-39687"/>
            <a:ext cx="1573213"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图片 18">
            <a:extLst>
              <a:ext uri="{FF2B5EF4-FFF2-40B4-BE49-F238E27FC236}">
                <a16:creationId xmlns:a16="http://schemas.microsoft.com/office/drawing/2014/main" xmlns="" id="{A18CA3E9-9AD7-49B0-9F7D-FC42202907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4801" y="-103188"/>
            <a:ext cx="1450975" cy="14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4">
            <a:extLst>
              <a:ext uri="{FF2B5EF4-FFF2-40B4-BE49-F238E27FC236}">
                <a16:creationId xmlns:a16="http://schemas.microsoft.com/office/drawing/2014/main" xmlns="" id="{1318C0D6-68FC-4244-AD1F-24C84B1807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338" y="-41275"/>
            <a:ext cx="11223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xmlns="" id="{30809260-1DD5-46CD-92A0-BE77E7B02DAA}"/>
              </a:ext>
            </a:extLst>
          </p:cNvPr>
          <p:cNvSpPr txBox="1">
            <a:spLocks noChangeArrowheads="1"/>
          </p:cNvSpPr>
          <p:nvPr/>
        </p:nvSpPr>
        <p:spPr bwMode="auto">
          <a:xfrm>
            <a:off x="3289300" y="825501"/>
            <a:ext cx="583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QUY TRÌNH VIẾT ĐOẠN VĂN GHI LẠI CẢM XÚC VỀ MỘT BÀI THƠ LỤC BÁT</a:t>
            </a:r>
          </a:p>
        </p:txBody>
      </p:sp>
      <p:sp>
        <p:nvSpPr>
          <p:cNvPr id="17" name="TextBox 16">
            <a:extLst>
              <a:ext uri="{FF2B5EF4-FFF2-40B4-BE49-F238E27FC236}">
                <a16:creationId xmlns:a16="http://schemas.microsoft.com/office/drawing/2014/main" xmlns="" id="{E53E721A-AFDC-44D0-B7B9-E166A8969559}"/>
              </a:ext>
            </a:extLst>
          </p:cNvPr>
          <p:cNvSpPr txBox="1">
            <a:spLocks noChangeArrowheads="1"/>
          </p:cNvSpPr>
          <p:nvPr/>
        </p:nvSpPr>
        <p:spPr bwMode="auto">
          <a:xfrm>
            <a:off x="3127375" y="1841501"/>
            <a:ext cx="6472238" cy="2309813"/>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1: </a:t>
            </a:r>
            <a:r>
              <a:rPr lang="en-US" sz="2400" b="1" dirty="0" err="1">
                <a:solidFill>
                  <a:srgbClr val="000099"/>
                </a:solidFill>
                <a:latin typeface="Times New Roman" panose="02020603050405020304" pitchFamily="18" charset="0"/>
                <a:cs typeface="Times New Roman" panose="02020603050405020304" pitchFamily="18" charset="0"/>
              </a:rPr>
              <a:t>Chuẩn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bị</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trước</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khi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endParaRPr lang="en-US" sz="2400"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err="1">
                <a:solidFill>
                  <a:srgbClr val="000099"/>
                </a:solidFill>
                <a:latin typeface="Times New Roman" panose="02020603050405020304" pitchFamily="18" charset="0"/>
                <a:cs typeface="Times New Roman" panose="02020603050405020304" pitchFamily="18" charset="0"/>
              </a:rPr>
              <a:t>Xác</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định</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đề</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tài</a:t>
            </a:r>
            <a:endParaRPr lang="en-US" sz="2400" b="1" i="1" dirty="0">
              <a:solidFill>
                <a:srgbClr val="000099"/>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en-US" sz="2400" b="1" i="1" dirty="0">
                <a:solidFill>
                  <a:srgbClr val="000099"/>
                </a:solidFill>
                <a:latin typeface="Times New Roman" panose="02020603050405020304" pitchFamily="18" charset="0"/>
                <a:cs typeface="Times New Roman" panose="02020603050405020304" pitchFamily="18" charset="0"/>
              </a:rPr>
              <a:t>Thu </a:t>
            </a:r>
            <a:r>
              <a:rPr lang="en-US" sz="2400" b="1" i="1" dirty="0" err="1">
                <a:solidFill>
                  <a:srgbClr val="000099"/>
                </a:solidFill>
                <a:latin typeface="Times New Roman" panose="02020603050405020304" pitchFamily="18" charset="0"/>
                <a:cs typeface="Times New Roman" panose="02020603050405020304" pitchFamily="18" charset="0"/>
              </a:rPr>
              <a:t>thập</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tư</a:t>
            </a:r>
            <a:r>
              <a:rPr lang="en-US" sz="2400" b="1" i="1" dirty="0">
                <a:solidFill>
                  <a:srgbClr val="000099"/>
                </a:solidFill>
                <a:latin typeface="Times New Roman" panose="02020603050405020304" pitchFamily="18" charset="0"/>
                <a:cs typeface="Times New Roman" panose="02020603050405020304" pitchFamily="18" charset="0"/>
              </a:rPr>
              <a:t> </a:t>
            </a:r>
            <a:r>
              <a:rPr lang="en-US" sz="2400" b="1" i="1" dirty="0" err="1">
                <a:solidFill>
                  <a:srgbClr val="000099"/>
                </a:solidFill>
                <a:latin typeface="Times New Roman" panose="02020603050405020304" pitchFamily="18" charset="0"/>
                <a:cs typeface="Times New Roman" panose="02020603050405020304" pitchFamily="18" charset="0"/>
              </a:rPr>
              <a:t>liệu</a:t>
            </a:r>
            <a:endParaRPr lang="en-US" sz="2400" b="1" i="1"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2: </a:t>
            </a:r>
            <a:r>
              <a:rPr lang="en-US" sz="2400" b="1" dirty="0" err="1">
                <a:solidFill>
                  <a:srgbClr val="000099"/>
                </a:solidFill>
                <a:latin typeface="Times New Roman" panose="02020603050405020304" pitchFamily="18" charset="0"/>
                <a:cs typeface="Times New Roman" panose="02020603050405020304" pitchFamily="18" charset="0"/>
              </a:rPr>
              <a:t>Tìm</a:t>
            </a:r>
            <a:r>
              <a:rPr lang="en-US" sz="2400" b="1" dirty="0">
                <a:solidFill>
                  <a:srgbClr val="000099"/>
                </a:solidFill>
                <a:latin typeface="Times New Roman" panose="02020603050405020304" pitchFamily="18" charset="0"/>
                <a:cs typeface="Times New Roman" panose="02020603050405020304" pitchFamily="18" charset="0"/>
              </a:rPr>
              <a:t> ý, </a:t>
            </a:r>
            <a:r>
              <a:rPr lang="en-US" sz="2400" b="1" dirty="0" err="1">
                <a:solidFill>
                  <a:srgbClr val="000099"/>
                </a:solidFill>
                <a:latin typeface="Times New Roman" panose="02020603050405020304" pitchFamily="18" charset="0"/>
                <a:cs typeface="Times New Roman" panose="02020603050405020304" pitchFamily="18" charset="0"/>
              </a:rPr>
              <a:t>lập</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dàn</a:t>
            </a:r>
            <a:r>
              <a:rPr lang="en-US" sz="2400" b="1" dirty="0">
                <a:solidFill>
                  <a:srgbClr val="000099"/>
                </a:solidFill>
                <a:latin typeface="Times New Roman" panose="02020603050405020304" pitchFamily="18" charset="0"/>
                <a:cs typeface="Times New Roman" panose="02020603050405020304" pitchFamily="18" charset="0"/>
              </a:rPr>
              <a:t> ý</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3: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đoạn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văn</a:t>
            </a:r>
            <a:endParaRPr lang="en-US" sz="2400" dirty="0">
              <a:solidFill>
                <a:srgbClr val="000099"/>
              </a:solidFill>
              <a:latin typeface="Times New Roman" panose="02020603050405020304" pitchFamily="18" charset="0"/>
              <a:cs typeface="Times New Roman" panose="02020603050405020304" pitchFamily="18" charset="0"/>
            </a:endParaRPr>
          </a:p>
          <a:p>
            <a:pPr>
              <a:defRPr/>
            </a:pPr>
            <a:r>
              <a:rPr lang="en-US" sz="2400" b="1" dirty="0" err="1">
                <a:solidFill>
                  <a:srgbClr val="000099"/>
                </a:solidFill>
                <a:latin typeface="Times New Roman" panose="02020603050405020304" pitchFamily="18" charset="0"/>
                <a:cs typeface="Times New Roman" panose="02020603050405020304" pitchFamily="18" charset="0"/>
              </a:rPr>
              <a:t>Bước</a:t>
            </a:r>
            <a:r>
              <a:rPr lang="en-US" sz="2400" b="1" dirty="0">
                <a:solidFill>
                  <a:srgbClr val="000099"/>
                </a:solidFill>
                <a:latin typeface="Times New Roman" panose="02020603050405020304" pitchFamily="18" charset="0"/>
                <a:cs typeface="Times New Roman" panose="02020603050405020304" pitchFamily="18" charset="0"/>
              </a:rPr>
              <a:t> 4: </a:t>
            </a:r>
            <a:r>
              <a:rPr lang="en-US" sz="2400" b="1" dirty="0" err="1">
                <a:solidFill>
                  <a:srgbClr val="000099"/>
                </a:solidFill>
                <a:latin typeface="Times New Roman" panose="02020603050405020304" pitchFamily="18" charset="0"/>
                <a:cs typeface="Times New Roman" panose="02020603050405020304" pitchFamily="18" charset="0"/>
              </a:rPr>
              <a:t>Xem</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lại</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chỉnh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sửa</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rút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kinh</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nghiệm</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16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down)">
                                      <p:cBhvr>
                                        <p:cTn id="15" dur="500"/>
                                        <p:tgtEl>
                                          <p:spTgt spid="1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barn(inVertical)">
                                      <p:cBhvr>
                                        <p:cTn id="28" dur="500"/>
                                        <p:tgtEl>
                                          <p:spTgt spid="1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animEffect transition="in" filter="wipe(down)">
                                      <p:cBhvr>
                                        <p:cTn id="33"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30" y="119270"/>
            <a:ext cx="12192003" cy="6924403"/>
            <a:chOff x="-2" y="0"/>
            <a:chExt cx="9144002" cy="5193302"/>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0636" y="2159000"/>
              <a:ext cx="2775741" cy="3034302"/>
            </a:xfrm>
            <a:prstGeom prst="rect">
              <a:avLst/>
            </a:prstGeom>
          </p:spPr>
        </p:pic>
      </p:grpSp>
      <p:grpSp>
        <p:nvGrpSpPr>
          <p:cNvPr id="48" name="组合 47"/>
          <p:cNvGrpSpPr/>
          <p:nvPr/>
        </p:nvGrpSpPr>
        <p:grpSpPr>
          <a:xfrm>
            <a:off x="221170" y="3019566"/>
            <a:ext cx="5530401" cy="778537"/>
            <a:chOff x="2169949" y="965687"/>
            <a:chExt cx="4147801" cy="583903"/>
          </a:xfrm>
        </p:grpSpPr>
        <p:grpSp>
          <p:nvGrpSpPr>
            <p:cNvPr id="21" name="Group 11"/>
            <p:cNvGrpSpPr>
              <a:grpSpLocks/>
            </p:cNvGrpSpPr>
            <p:nvPr/>
          </p:nvGrpSpPr>
          <p:grpSpPr bwMode="auto">
            <a:xfrm>
              <a:off x="2169951" y="965687"/>
              <a:ext cx="4147799" cy="583903"/>
              <a:chOff x="0" y="0"/>
              <a:chExt cx="3978" cy="560"/>
            </a:xfrm>
          </p:grpSpPr>
          <p:pic>
            <p:nvPicPr>
              <p:cNvPr id="22" name="矩形 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3" name="Text Box 13"/>
              <p:cNvSpPr txBox="1">
                <a:spLocks noChangeArrowheads="1"/>
              </p:cNvSpPr>
              <p:nvPr/>
            </p:nvSpPr>
            <p:spPr bwMode="auto">
              <a:xfrm>
                <a:off x="10" y="10"/>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33" b="1">
                  <a:solidFill>
                    <a:srgbClr val="FFFFFF"/>
                  </a:solidFill>
                  <a:latin typeface="Calibri" panose="020F0502020204030204" pitchFamily="34" charset="0"/>
                </a:endParaRPr>
              </a:p>
            </p:txBody>
          </p:sp>
        </p:grpSp>
        <p:sp>
          <p:nvSpPr>
            <p:cNvPr id="37" name="Text Box 58"/>
            <p:cNvSpPr txBox="1">
              <a:spLocks noChangeArrowheads="1"/>
            </p:cNvSpPr>
            <p:nvPr/>
          </p:nvSpPr>
          <p:spPr bwMode="auto">
            <a:xfrm>
              <a:off x="2169949" y="1078232"/>
              <a:ext cx="4082529" cy="4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vi-VN" altLang="zh-CN" sz="2667" b="1" dirty="0">
                  <a:ea typeface="黑体" panose="02010609060101010101" pitchFamily="49" charset="-122"/>
                </a:rPr>
                <a:t>TÌM </a:t>
              </a:r>
              <a:r>
                <a:rPr lang="en-US" altLang="zh-CN" sz="2667" b="1" dirty="0" err="1" smtClean="0">
                  <a:ea typeface="黑体" panose="02010609060101010101" pitchFamily="49" charset="-122"/>
                </a:rPr>
                <a:t>HIỂU</a:t>
              </a:r>
              <a:r>
                <a:rPr lang="vi-VN" altLang="zh-CN" sz="2667" b="1" dirty="0" smtClean="0">
                  <a:ea typeface="黑体" panose="02010609060101010101" pitchFamily="49" charset="-122"/>
                </a:rPr>
                <a:t> </a:t>
              </a:r>
              <a:r>
                <a:rPr lang="vi-VN" altLang="zh-CN" sz="2667" b="1" dirty="0">
                  <a:ea typeface="黑体" panose="02010609060101010101" pitchFamily="49" charset="-122"/>
                </a:rPr>
                <a:t>TRI THỨC TIẾNG VIỆT</a:t>
              </a:r>
              <a:endParaRPr lang="zh-CN" altLang="en-US" sz="2667" b="1" dirty="0">
                <a:ea typeface="黑体" panose="02010609060101010101" pitchFamily="49" charset="-122"/>
              </a:endParaRPr>
            </a:p>
          </p:txBody>
        </p:sp>
      </p:grpSp>
      <p:sp>
        <p:nvSpPr>
          <p:cNvPr id="19" name="文本框 17">
            <a:extLst>
              <a:ext uri="{FF2B5EF4-FFF2-40B4-BE49-F238E27FC236}">
                <a16:creationId xmlns:a16="http://schemas.microsoft.com/office/drawing/2014/main" xmlns="" id="{374AABF0-5D02-4E3E-AA67-C667B44B8BBB}"/>
              </a:ext>
            </a:extLst>
          </p:cNvPr>
          <p:cNvSpPr txBox="1"/>
          <p:nvPr/>
        </p:nvSpPr>
        <p:spPr>
          <a:xfrm>
            <a:off x="1192940" y="1553253"/>
            <a:ext cx="94856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w="0"/>
                <a:solidFill>
                  <a:srgbClr val="FF0000"/>
                </a:solidFill>
                <a:effectLst/>
                <a:uLnTx/>
                <a:uFillTx/>
                <a:latin typeface="iCiel Altus" pitchFamily="2" charset="0"/>
                <a:ea typeface="字魂70号-灵悦黑体" panose="00000500000000000000" pitchFamily="2" charset="-122"/>
                <a:cs typeface="Montserrat SemiBold" panose="00000700000000000000" charset="0"/>
              </a:rPr>
              <a:t>V. LỰA </a:t>
            </a:r>
            <a:r>
              <a:rPr kumimoji="0" lang="en-US" altLang="zh-CN" sz="3600" b="1" i="0" u="none" strike="noStrike" kern="1200" cap="none" spc="0" normalizeH="0" baseline="0" noProof="0" dirty="0">
                <a:ln w="0"/>
                <a:solidFill>
                  <a:srgbClr val="FF0000"/>
                </a:solidFill>
                <a:effectLst/>
                <a:uLnTx/>
                <a:uFillTx/>
                <a:latin typeface="iCiel Altus" pitchFamily="2" charset="0"/>
                <a:ea typeface="字魂70号-灵悦黑体" panose="00000500000000000000" pitchFamily="2" charset="-122"/>
                <a:cs typeface="Montserrat SemiBold" panose="00000700000000000000" charset="0"/>
              </a:rPr>
              <a:t>CHỌN TỪ NGỮ PHÙ HỢP VỚI VIỆC THỂ HIỆN </a:t>
            </a:r>
            <a:r>
              <a:rPr kumimoji="0" lang="en-US" altLang="zh-CN" sz="3600" b="1" i="0" u="none" strike="noStrike" kern="1200" cap="none" spc="0" normalizeH="0" baseline="0" noProof="0" dirty="0" smtClean="0">
                <a:ln w="0"/>
                <a:solidFill>
                  <a:srgbClr val="FF0000"/>
                </a:solidFill>
                <a:effectLst/>
                <a:uLnTx/>
                <a:uFillTx/>
                <a:latin typeface="iCiel Altus" pitchFamily="2" charset="0"/>
                <a:ea typeface="字魂70号-灵悦黑体" panose="00000500000000000000" pitchFamily="2" charset="-122"/>
                <a:cs typeface="Montserrat SemiBold" panose="00000700000000000000" charset="0"/>
              </a:rPr>
              <a:t>NGHĨA </a:t>
            </a:r>
            <a:r>
              <a:rPr kumimoji="0" lang="en-US" altLang="zh-CN" sz="3600" b="1" i="0" u="none" strike="noStrike" kern="1200" cap="none" spc="0" normalizeH="0" baseline="0" noProof="0" dirty="0">
                <a:ln w="0"/>
                <a:solidFill>
                  <a:srgbClr val="FF0000"/>
                </a:solidFill>
                <a:effectLst/>
                <a:uLnTx/>
                <a:uFillTx/>
                <a:latin typeface="iCiel Altus" pitchFamily="2" charset="0"/>
                <a:ea typeface="字魂70号-灵悦黑体" panose="00000500000000000000" pitchFamily="2" charset="-122"/>
                <a:cs typeface="Montserrat SemiBold" panose="00000700000000000000" charset="0"/>
              </a:rPr>
              <a:t>CỦA VĂN BẢN</a:t>
            </a:r>
            <a:endParaRPr kumimoji="0" lang="zh-CN" altLang="en-US" sz="3600" b="1" i="0" u="none" strike="noStrike" kern="1200" cap="none" spc="0" normalizeH="0" baseline="0" noProof="0" dirty="0">
              <a:ln w="0"/>
              <a:solidFill>
                <a:srgbClr val="FF0000"/>
              </a:solidFill>
              <a:effectLst/>
              <a:uLnTx/>
              <a:uFillTx/>
              <a:latin typeface="iCiel Altus" pitchFamily="2" charset="0"/>
              <a:ea typeface="字魂70号-灵悦黑体" panose="00000500000000000000" pitchFamily="2" charset="-122"/>
              <a:cs typeface="Montserrat SemiBold" panose="00000700000000000000" charset="0"/>
            </a:endParaRPr>
          </a:p>
        </p:txBody>
      </p:sp>
      <p:sp>
        <p:nvSpPr>
          <p:cNvPr id="9" name="Rectangle 8"/>
          <p:cNvSpPr/>
          <p:nvPr/>
        </p:nvSpPr>
        <p:spPr>
          <a:xfrm>
            <a:off x="3074276" y="501376"/>
            <a:ext cx="4818948" cy="954107"/>
          </a:xfrm>
          <a:prstGeom prst="rect">
            <a:avLst/>
          </a:prstGeom>
        </p:spPr>
        <p:txBody>
          <a:bodyPr wrap="none">
            <a:spAutoFit/>
          </a:bodyPr>
          <a:lstStyle/>
          <a:p>
            <a:pPr lvl="0" algn="ctr">
              <a:defRPr/>
            </a:pPr>
            <a:r>
              <a:rPr lang="en-US" altLang="zh-CN" sz="2800" b="1" dirty="0">
                <a:solidFill>
                  <a:srgbClr val="002060"/>
                </a:solidFill>
                <a:latin typeface="iCiel Altus" pitchFamily="2" charset="0"/>
                <a:ea typeface="字魂70号-灵悦黑体" panose="00000500000000000000" pitchFamily="2" charset="-122"/>
                <a:cs typeface="Montserrat SemiBold" panose="00000700000000000000" charset="0"/>
              </a:rPr>
              <a:t>BÀI 3: VẺ ĐẸP QUÊ </a:t>
            </a:r>
            <a:r>
              <a:rPr lang="en-US" altLang="zh-CN" sz="2800" b="1" dirty="0" smtClean="0">
                <a:solidFill>
                  <a:srgbClr val="002060"/>
                </a:solidFill>
                <a:latin typeface="iCiel Altus" pitchFamily="2" charset="0"/>
                <a:ea typeface="字魂70号-灵悦黑体" panose="00000500000000000000" pitchFamily="2" charset="-122"/>
                <a:cs typeface="Montserrat SemiBold" panose="00000700000000000000" charset="0"/>
              </a:rPr>
              <a:t>HƯƠNG</a:t>
            </a:r>
          </a:p>
          <a:p>
            <a:pPr lvl="0" algn="ctr">
              <a:defRPr/>
            </a:pPr>
            <a:r>
              <a:rPr lang="en-US" altLang="zh-CN" sz="2800" b="1" dirty="0" smtClean="0">
                <a:solidFill>
                  <a:srgbClr val="002060"/>
                </a:solidFill>
                <a:latin typeface="iCiel Altus" pitchFamily="2" charset="0"/>
                <a:ea typeface="字魂70号-灵悦黑体" panose="00000500000000000000" pitchFamily="2" charset="-122"/>
                <a:cs typeface="Montserrat SemiBold" panose="00000700000000000000" charset="0"/>
              </a:rPr>
              <a:t>THỰC HÀNH TIẾNG VIỆT</a:t>
            </a:r>
            <a:endParaRPr lang="zh-CN" altLang="en-US" sz="2800" b="1" dirty="0">
              <a:solidFill>
                <a:srgbClr val="002060"/>
              </a:solidFill>
              <a:latin typeface="iCiel Altus" pitchFamily="2" charset="0"/>
              <a:ea typeface="字魂70号-灵悦黑体" panose="00000500000000000000" pitchFamily="2" charset="-122"/>
              <a:cs typeface="Montserrat SemiBold" panose="00000700000000000000" charset="0"/>
            </a:endParaRPr>
          </a:p>
        </p:txBody>
      </p:sp>
    </p:spTree>
    <p:extLst>
      <p:ext uri="{BB962C8B-B14F-4D97-AF65-F5344CB8AC3E}">
        <p14:creationId xmlns:p14="http://schemas.microsoft.com/office/powerpoint/2010/main" val="1242590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13" y="0"/>
            <a:ext cx="12213203" cy="169277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13462">
                  <a:solidFill>
                    <a:prstClr val="white"/>
                  </a:solidFill>
                  <a:prstDash val="solid"/>
                </a:ln>
                <a:solidFill>
                  <a:srgbClr val="FF0000"/>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THỰC HÀNH TIẾNG VIỆT</a:t>
            </a:r>
          </a:p>
          <a:p>
            <a:pPr lvl="0" algn="ctr"/>
            <a:r>
              <a:rPr lang="en-US" sz="2800" b="1" dirty="0" smtClean="0">
                <a:ln w="13462">
                  <a:solidFill>
                    <a:prstClr val="white"/>
                  </a:solidFill>
                  <a:prstDash val="solid"/>
                </a:ln>
                <a:solidFill>
                  <a:srgbClr val="FF000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V</a:t>
            </a:r>
            <a:r>
              <a:rPr lang="en-US" sz="2400" b="1" dirty="0" smtClean="0">
                <a:ln w="13462">
                  <a:solidFill>
                    <a:prstClr val="white"/>
                  </a:solidFill>
                  <a:prstDash val="solid"/>
                </a:ln>
                <a:solidFill>
                  <a:srgbClr val="FF000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a:t>
            </a:r>
            <a:r>
              <a:rPr lang="en-US" sz="2400" b="1" dirty="0" smtClean="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 </a:t>
            </a:r>
            <a:r>
              <a:rPr lang="en-US" sz="2400" b="1" dirty="0">
                <a:ln w="13462">
                  <a:solidFill>
                    <a:prstClr val="white"/>
                  </a:solidFill>
                  <a:prstDash val="solid"/>
                </a:ln>
                <a:solidFill>
                  <a:srgbClr val="002060"/>
                </a:solidFill>
                <a:effectLst>
                  <a:outerShdw dist="38100" dir="2700000" algn="bl" rotWithShape="0">
                    <a:srgbClr val="4472C4"/>
                  </a:outerShdw>
                </a:effectLst>
                <a:latin typeface="Times New Roman" panose="02020603050405020304" pitchFamily="18" charset="0"/>
                <a:cs typeface="Times New Roman" panose="02020603050405020304" pitchFamily="18" charset="0"/>
              </a:rPr>
              <a:t>LỰA CHỌN TỪ NGỮ PHÙ HỢP VỚI VIỆC THỂ HIỆN NGHĨA CỦA VĂN BẢN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3462">
                <a:solidFill>
                  <a:prstClr val="white"/>
                </a:solidFill>
                <a:prstDash val="solid"/>
              </a:ln>
              <a:solidFill>
                <a:srgbClr val="FF0000"/>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endParaRPr>
          </a:p>
        </p:txBody>
      </p:sp>
      <p:sp>
        <p:nvSpPr>
          <p:cNvPr id="5" name="Plaque 4"/>
          <p:cNvSpPr/>
          <p:nvPr/>
        </p:nvSpPr>
        <p:spPr>
          <a:xfrm>
            <a:off x="247755" y="1175425"/>
            <a:ext cx="10843269" cy="823862"/>
          </a:xfrm>
          <a:prstGeom prst="plaqu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Cách</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lựa</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chọn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từ</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ngữ</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lang="en-US" sz="2800" b="1" dirty="0" err="1" smtClean="0">
                <a:solidFill>
                  <a:srgbClr val="0D0D0D"/>
                </a:solidFill>
                <a:latin typeface="Times New Roman" panose="02020603050405020304" pitchFamily="18" charset="0"/>
                <a:ea typeface="MS Mincho"/>
              </a:rPr>
              <a:t>thích</a:t>
            </a:r>
            <a:r>
              <a:rPr lang="en-US" sz="2800" b="1" dirty="0" smtClean="0">
                <a:solidFill>
                  <a:srgbClr val="0D0D0D"/>
                </a:solidFill>
                <a:latin typeface="Times New Roman" panose="02020603050405020304" pitchFamily="18" charset="0"/>
                <a:ea typeface="MS Mincho"/>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hợp</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khi</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MS Mincho"/>
                <a:cs typeface="+mn-cs"/>
              </a:rPr>
              <a:t>nói</a:t>
            </a:r>
            <a:r>
              <a:rPr kumimoji="0" lang="en-US" sz="2800" b="1"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mn-cs"/>
              </a:rPr>
              <a:t>hoặc</a:t>
            </a:r>
            <a:r>
              <a:rPr kumimoji="0" lang="en-US" sz="2800" b="1" i="0" u="none" strike="noStrike" kern="1200" cap="none" spc="0" normalizeH="0" noProof="0" dirty="0" smtClean="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noProof="0" dirty="0" err="1" smtClean="0">
                <a:ln>
                  <a:noFill/>
                </a:ln>
                <a:solidFill>
                  <a:srgbClr val="0D0D0D"/>
                </a:solidFill>
                <a:effectLst/>
                <a:uLnTx/>
                <a:uFillTx/>
                <a:latin typeface="Times New Roman" panose="02020603050405020304" pitchFamily="18" charset="0"/>
                <a:ea typeface="MS Mincho"/>
                <a:cs typeface="+mn-cs"/>
              </a:rPr>
              <a:t>viết</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MS Mincho"/>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Plaque 5"/>
          <p:cNvSpPr/>
          <p:nvPr/>
        </p:nvSpPr>
        <p:spPr>
          <a:xfrm>
            <a:off x="247755" y="1999287"/>
            <a:ext cx="10516038" cy="688367"/>
          </a:xfrm>
          <a:prstGeom prst="plaqu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2800" b="1" dirty="0" smtClean="0">
                <a:solidFill>
                  <a:srgbClr val="002060"/>
                </a:solidFill>
                <a:latin typeface="Times New Roman" panose="02020603050405020304" pitchFamily="18" charset="0"/>
                <a:ea typeface="MS Mincho"/>
              </a:rPr>
              <a:t>2. </a:t>
            </a:r>
            <a:r>
              <a:rPr lang="en-US" sz="2800" b="1" dirty="0" err="1">
                <a:solidFill>
                  <a:srgbClr val="002060"/>
                </a:solidFill>
                <a:latin typeface="Times New Roman" panose="02020603050405020304" pitchFamily="18" charset="0"/>
                <a:ea typeface="MS Mincho"/>
              </a:rPr>
              <a:t>Tác</a:t>
            </a:r>
            <a:r>
              <a:rPr lang="en-US" sz="2800" b="1" dirty="0">
                <a:solidFill>
                  <a:srgbClr val="002060"/>
                </a:solidFill>
                <a:latin typeface="Times New Roman" panose="02020603050405020304" pitchFamily="18" charset="0"/>
                <a:ea typeface="MS Mincho"/>
              </a:rPr>
              <a:t> </a:t>
            </a:r>
            <a:r>
              <a:rPr lang="en-US" sz="2800" b="1" dirty="0" err="1" smtClean="0">
                <a:solidFill>
                  <a:srgbClr val="002060"/>
                </a:solidFill>
                <a:latin typeface="Times New Roman" panose="02020603050405020304" pitchFamily="18" charset="0"/>
                <a:ea typeface="MS Mincho"/>
              </a:rPr>
              <a:t>dụng</a:t>
            </a:r>
            <a:r>
              <a:rPr lang="en-US" sz="2800" b="1" dirty="0" smtClean="0">
                <a:solidFill>
                  <a:srgbClr val="002060"/>
                </a:solidFill>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ounded Rectangle 6"/>
              <p:cNvSpPr/>
              <p:nvPr/>
            </p:nvSpPr>
            <p:spPr>
              <a:xfrm>
                <a:off x="508883" y="2907763"/>
                <a:ext cx="10683880" cy="381009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3600" dirty="0" smtClean="0">
                    <a:solidFill>
                      <a:srgbClr val="0D0D0D"/>
                    </a:solidFill>
                    <a:latin typeface="Times New Roman" panose="02020603050405020304" pitchFamily="18" charset="0"/>
                    <a:ea typeface="MS Mincho"/>
                  </a:rPr>
                  <a:t>     </a:t>
                </a:r>
                <a:r>
                  <a:rPr lang="en-US" sz="3600" dirty="0" err="1" smtClean="0">
                    <a:solidFill>
                      <a:srgbClr val="0D0D0D"/>
                    </a:solidFill>
                    <a:latin typeface="Times New Roman" panose="02020603050405020304" pitchFamily="18" charset="0"/>
                    <a:ea typeface="MS Mincho"/>
                  </a:rPr>
                  <a:t>Lựa</a:t>
                </a:r>
                <a:r>
                  <a:rPr lang="en-US" sz="3600" dirty="0" smtClean="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chọn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từ</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ngữ</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phù</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hợp</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với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việc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thể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hiện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nghĩa</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văn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bản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giúp</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diễn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đạt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chính</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xác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hiệu</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quả</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điều</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người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nói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người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viết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muốn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thể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hiện</a:t>
                </a:r>
                <a:r>
                  <a:rPr lang="en-US" sz="3600" dirty="0">
                    <a:solidFill>
                      <a:srgbClr val="0D0D0D"/>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a:p>
                <a:pPr>
                  <a:spcAft>
                    <a:spcPts val="0"/>
                  </a:spcAft>
                  <a:tabLst>
                    <a:tab pos="1386840" algn="l"/>
                  </a:tabLst>
                </a:pPr>
                <a:r>
                  <a:rPr lang="en-US" sz="3600" dirty="0" smtClean="0">
                    <a:solidFill>
                      <a:srgbClr val="0070C0"/>
                    </a:solidFill>
                    <a:effectLst/>
                    <a:latin typeface="Times New Roman" panose="02020603050405020304" pitchFamily="18" charset="0"/>
                    <a:ea typeface="MS Mincho"/>
                  </a:rPr>
                  <a:t>VD: </a:t>
                </a:r>
                <a:r>
                  <a:rPr lang="en-US" sz="3600" i="1" dirty="0">
                    <a:solidFill>
                      <a:srgbClr val="0070C0"/>
                    </a:solidFill>
                    <a:effectLst/>
                    <a:latin typeface="Times New Roman" panose="02020603050405020304" pitchFamily="18" charset="0"/>
                    <a:ea typeface="MS Mincho"/>
                  </a:rPr>
                  <a:t>So </a:t>
                </a:r>
                <a:r>
                  <a:rPr lang="en-US" sz="3600" i="1" dirty="0" err="1">
                    <a:solidFill>
                      <a:srgbClr val="0070C0"/>
                    </a:solidFill>
                    <a:effectLst/>
                    <a:latin typeface="Times New Roman" panose="02020603050405020304" pitchFamily="18" charset="0"/>
                    <a:ea typeface="MS Mincho"/>
                  </a:rPr>
                  <a:t>với</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cánh</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đồng</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bao</a:t>
                </a:r>
                <a:r>
                  <a:rPr lang="en-US" sz="3600" i="1" dirty="0">
                    <a:solidFill>
                      <a:srgbClr val="0070C0"/>
                    </a:solidFill>
                    <a:effectLst/>
                    <a:latin typeface="Times New Roman" panose="02020603050405020304" pitchFamily="18" charset="0"/>
                    <a:ea typeface="MS Mincho"/>
                  </a:rPr>
                  <a:t> la, </a:t>
                </a:r>
                <a:r>
                  <a:rPr lang="en-US" sz="3600" i="1" dirty="0" err="1">
                    <a:solidFill>
                      <a:srgbClr val="0070C0"/>
                    </a:solidFill>
                    <a:effectLst/>
                    <a:latin typeface="Times New Roman" panose="02020603050405020304" pitchFamily="18" charset="0"/>
                    <a:ea typeface="MS Mincho"/>
                  </a:rPr>
                  <a:t>bát</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ngát</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cô</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gái</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quá</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nhỏ</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bé</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mảnh</a:t>
                </a:r>
                <a:r>
                  <a:rPr lang="en-US" sz="3600" i="1" dirty="0">
                    <a:solidFill>
                      <a:srgbClr val="0070C0"/>
                    </a:solidFill>
                    <a:effectLst/>
                    <a:latin typeface="Times New Roman" panose="02020603050405020304" pitchFamily="18" charset="0"/>
                    <a:ea typeface="MS Mincho"/>
                  </a:rPr>
                  <a:t> </a:t>
                </a:r>
                <a:r>
                  <a:rPr lang="en-US" sz="3600" i="1" dirty="0" err="1">
                    <a:solidFill>
                      <a:srgbClr val="0070C0"/>
                    </a:solidFill>
                    <a:effectLst/>
                    <a:latin typeface="Times New Roman" panose="02020603050405020304" pitchFamily="18" charset="0"/>
                    <a:ea typeface="MS Mincho"/>
                  </a:rPr>
                  <a:t>mai</a:t>
                </a:r>
                <a:r>
                  <a:rPr lang="en-US" sz="3600" dirty="0">
                    <a:solidFill>
                      <a:srgbClr val="0070C0"/>
                    </a:solidFill>
                    <a:effectLst/>
                    <a:latin typeface="Times New Roman" panose="02020603050405020304" pitchFamily="18" charset="0"/>
                    <a:ea typeface="MS Mincho"/>
                  </a:rPr>
                  <a:t>.</a:t>
                </a:r>
                <a:endParaRPr lang="en-US" sz="3200" dirty="0">
                  <a:solidFill>
                    <a:srgbClr val="0070C0"/>
                  </a:solidFill>
                  <a:effectLst/>
                  <a:latin typeface="Times New Roman" panose="02020603050405020304" pitchFamily="18" charset="0"/>
                  <a:ea typeface="Times New Roman" panose="02020603050405020304" pitchFamily="18" charset="0"/>
                </a:endParaRPr>
              </a:p>
              <a:p>
                <a:pPr>
                  <a:spcAft>
                    <a:spcPts val="0"/>
                  </a:spcAft>
                  <a:tabLst>
                    <a:tab pos="1386840" algn="l"/>
                  </a:tabLst>
                </a:pPr>
                <a14:m>
                  <m:oMath xmlns:m="http://schemas.openxmlformats.org/officeDocument/2006/math">
                    <m:r>
                      <a:rPr lang="en-US" sz="3600" i="1">
                        <a:solidFill>
                          <a:srgbClr val="C00000"/>
                        </a:solidFill>
                        <a:effectLst/>
                        <a:latin typeface="Cambria Math" panose="02040503050406030204" pitchFamily="18" charset="0"/>
                        <a:ea typeface="MS Mincho"/>
                      </a:rPr>
                      <m:t>→</m:t>
                    </m:r>
                  </m:oMath>
                </a14:m>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Từ</a:t>
                </a:r>
                <a:r>
                  <a:rPr lang="en-US" sz="3600" dirty="0">
                    <a:solidFill>
                      <a:srgbClr val="C00000"/>
                    </a:solidFill>
                    <a:effectLst/>
                    <a:latin typeface="Times New Roman" panose="02020603050405020304" pitchFamily="18" charset="0"/>
                    <a:ea typeface="MS Mincho"/>
                  </a:rPr>
                  <a:t> </a:t>
                </a:r>
                <a:r>
                  <a:rPr lang="en-US" sz="3600" i="1" dirty="0" err="1">
                    <a:solidFill>
                      <a:srgbClr val="002060"/>
                    </a:solidFill>
                    <a:effectLst/>
                    <a:latin typeface="Times New Roman" panose="02020603050405020304" pitchFamily="18" charset="0"/>
                    <a:ea typeface="MS Mincho"/>
                  </a:rPr>
                  <a:t>mảnh</a:t>
                </a:r>
                <a:r>
                  <a:rPr lang="en-US" sz="3600" i="1" dirty="0">
                    <a:solidFill>
                      <a:srgbClr val="002060"/>
                    </a:solidFill>
                    <a:effectLst/>
                    <a:latin typeface="Times New Roman" panose="02020603050405020304" pitchFamily="18" charset="0"/>
                    <a:ea typeface="MS Mincho"/>
                  </a:rPr>
                  <a:t> </a:t>
                </a:r>
                <a:r>
                  <a:rPr lang="en-US" sz="3600" i="1" dirty="0" err="1">
                    <a:solidFill>
                      <a:srgbClr val="002060"/>
                    </a:solidFill>
                    <a:effectLst/>
                    <a:latin typeface="Times New Roman" panose="02020603050405020304" pitchFamily="18" charset="0"/>
                    <a:ea typeface="MS Mincho"/>
                  </a:rPr>
                  <a:t>mai</a:t>
                </a:r>
                <a:r>
                  <a:rPr lang="en-US" sz="3600" dirty="0">
                    <a:solidFill>
                      <a:srgbClr val="00206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sử</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dụng</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rất</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phù</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hợp</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với</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việc</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miêu</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tả</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vẻ</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đẹp</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của</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cô</a:t>
                </a:r>
                <a:r>
                  <a:rPr lang="en-US" sz="3600" dirty="0">
                    <a:solidFill>
                      <a:srgbClr val="C00000"/>
                    </a:solidFill>
                    <a:effectLst/>
                    <a:latin typeface="Times New Roman" panose="02020603050405020304" pitchFamily="18" charset="0"/>
                    <a:ea typeface="MS Mincho"/>
                  </a:rPr>
                  <a:t> </a:t>
                </a:r>
                <a:r>
                  <a:rPr lang="en-US" sz="3600" dirty="0" err="1" smtClean="0">
                    <a:solidFill>
                      <a:srgbClr val="C00000"/>
                    </a:solidFill>
                    <a:effectLst/>
                    <a:latin typeface="Times New Roman" panose="02020603050405020304" pitchFamily="18" charset="0"/>
                    <a:ea typeface="MS Mincho"/>
                  </a:rPr>
                  <a:t>gái</a:t>
                </a:r>
                <a:r>
                  <a:rPr lang="en-US" sz="3600" dirty="0" smtClean="0">
                    <a:solidFill>
                      <a:srgbClr val="C00000"/>
                    </a:solidFill>
                    <a:effectLst/>
                    <a:latin typeface="Times New Roman" panose="02020603050405020304" pitchFamily="18" charset="0"/>
                    <a:ea typeface="MS Mincho"/>
                  </a:rPr>
                  <a:t>: </a:t>
                </a:r>
                <a:r>
                  <a:rPr lang="en-US" sz="3600" dirty="0" err="1" smtClean="0">
                    <a:solidFill>
                      <a:srgbClr val="C00000"/>
                    </a:solidFill>
                    <a:effectLst/>
                    <a:latin typeface="Times New Roman" panose="02020603050405020304" pitchFamily="18" charset="0"/>
                    <a:ea typeface="MS Mincho"/>
                  </a:rPr>
                  <a:t>vẻ</a:t>
                </a:r>
                <a:r>
                  <a:rPr lang="en-US" sz="3600" dirty="0" smtClean="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đẹp</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ưa</a:t>
                </a:r>
                <a:r>
                  <a:rPr lang="en-US" sz="3600" dirty="0">
                    <a:solidFill>
                      <a:srgbClr val="C00000"/>
                    </a:solidFill>
                    <a:effectLst/>
                    <a:latin typeface="Times New Roman" panose="02020603050405020304" pitchFamily="18" charset="0"/>
                    <a:ea typeface="MS Mincho"/>
                  </a:rPr>
                  <a:t> </a:t>
                </a:r>
                <a:r>
                  <a:rPr lang="en-US" sz="3600" dirty="0" err="1">
                    <a:solidFill>
                      <a:srgbClr val="C00000"/>
                    </a:solidFill>
                    <a:effectLst/>
                    <a:latin typeface="Times New Roman" panose="02020603050405020304" pitchFamily="18" charset="0"/>
                    <a:ea typeface="MS Mincho"/>
                  </a:rPr>
                  <a:t>nhìn</a:t>
                </a:r>
                <a:r>
                  <a:rPr lang="en-US" sz="3600" dirty="0">
                    <a:solidFill>
                      <a:srgbClr val="C00000"/>
                    </a:solidFill>
                    <a:effectLst/>
                    <a:latin typeface="Times New Roman" panose="02020603050405020304" pitchFamily="18" charset="0"/>
                    <a:ea typeface="MS Mincho"/>
                  </a:rPr>
                  <a:t>.</a:t>
                </a:r>
                <a:endParaRPr lang="en-US" sz="3200" dirty="0">
                  <a:solidFill>
                    <a:srgbClr val="C00000"/>
                  </a:solidFill>
                  <a:effectLst/>
                  <a:latin typeface="Times New Roman" panose="02020603050405020304" pitchFamily="18" charset="0"/>
                  <a:ea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508883" y="2907763"/>
                <a:ext cx="10683880" cy="3810099"/>
              </a:xfrm>
              <a:prstGeom prst="roundRect">
                <a:avLst/>
              </a:prstGeom>
              <a:blipFill>
                <a:blip r:embed="rId2"/>
                <a:stretch>
                  <a:fillRect t="-3987" b="-7337"/>
                </a:stretch>
              </a:blipFill>
            </p:spPr>
            <p:txBody>
              <a:bodyPr/>
              <a:lstStyle/>
              <a:p>
                <a:r>
                  <a:rPr lang="en-US">
                    <a:noFill/>
                  </a:rPr>
                  <a:t> </a:t>
                </a:r>
              </a:p>
            </p:txBody>
          </p:sp>
        </mc:Fallback>
      </mc:AlternateContent>
    </p:spTree>
    <p:extLst>
      <p:ext uri="{BB962C8B-B14F-4D97-AF65-F5344CB8AC3E}">
        <p14:creationId xmlns:p14="http://schemas.microsoft.com/office/powerpoint/2010/main" val="14336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circle(in)">
                                      <p:cBhvr>
                                        <p:cTn id="2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22636"/>
            <a:ext cx="12897016" cy="7521933"/>
          </a:xfrm>
          <a:prstGeom prst="rect">
            <a:avLst/>
          </a:prstGeom>
        </p:spPr>
      </p:pic>
    </p:spTree>
    <p:extLst>
      <p:ext uri="{BB962C8B-B14F-4D97-AF65-F5344CB8AC3E}">
        <p14:creationId xmlns:p14="http://schemas.microsoft.com/office/powerpoint/2010/main" val="107672556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4959" y="108062"/>
            <a:ext cx="11761998" cy="6523325"/>
          </a:xfrm>
          <a:prstGeom prst="rect">
            <a:avLst/>
          </a:prstGeom>
        </p:spPr>
      </p:pic>
    </p:spTree>
    <p:extLst>
      <p:ext uri="{BB962C8B-B14F-4D97-AF65-F5344CB8AC3E}">
        <p14:creationId xmlns:p14="http://schemas.microsoft.com/office/powerpoint/2010/main" val="60486913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031" y="84365"/>
            <a:ext cx="12129969" cy="6849172"/>
          </a:xfrm>
          <a:prstGeom prst="rect">
            <a:avLst/>
          </a:prstGeom>
        </p:spPr>
      </p:pic>
    </p:spTree>
    <p:extLst>
      <p:ext uri="{BB962C8B-B14F-4D97-AF65-F5344CB8AC3E}">
        <p14:creationId xmlns:p14="http://schemas.microsoft.com/office/powerpoint/2010/main" val="204588371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1" desc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08" y="1085621"/>
            <a:ext cx="3378189" cy="1248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1"/>
          <p:cNvSpPr txBox="1">
            <a:spLocks noChangeArrowheads="1"/>
          </p:cNvSpPr>
          <p:nvPr/>
        </p:nvSpPr>
        <p:spPr bwMode="auto">
          <a:xfrm>
            <a:off x="2486612" y="1448427"/>
            <a:ext cx="1647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zh-CN" sz="2800" b="1" dirty="0">
                <a:solidFill>
                  <a:srgbClr val="000000"/>
                </a:solidFill>
                <a:latin typeface="Times New Roman" panose="02020603050405020304" pitchFamily="18" charset="0"/>
                <a:cs typeface="Times New Roman" panose="02020603050405020304" pitchFamily="18" charset="0"/>
              </a:rPr>
              <a:t>So sánh</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pic>
        <p:nvPicPr>
          <p:cNvPr id="4" name="Picture 99" descr="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808" y="3429000"/>
            <a:ext cx="3378189" cy="12488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1"/>
          <p:cNvSpPr txBox="1">
            <a:spLocks noChangeArrowheads="1"/>
          </p:cNvSpPr>
          <p:nvPr/>
        </p:nvSpPr>
        <p:spPr bwMode="auto">
          <a:xfrm>
            <a:off x="2556902" y="3853189"/>
            <a:ext cx="1647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zh-CN" sz="2800" b="1" dirty="0">
                <a:solidFill>
                  <a:srgbClr val="000000"/>
                </a:solidFill>
                <a:latin typeface="Times New Roman" panose="02020603050405020304" pitchFamily="18" charset="0"/>
                <a:cs typeface="Times New Roman" panose="02020603050405020304" pitchFamily="18" charset="0"/>
              </a:rPr>
              <a:t>Điệp từ</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grpSp>
        <p:nvGrpSpPr>
          <p:cNvPr id="13" name="Group 123"/>
          <p:cNvGrpSpPr>
            <a:grpSpLocks/>
          </p:cNvGrpSpPr>
          <p:nvPr/>
        </p:nvGrpSpPr>
        <p:grpSpPr bwMode="auto">
          <a:xfrm>
            <a:off x="1172606" y="1151237"/>
            <a:ext cx="1202267" cy="1104900"/>
            <a:chOff x="1440" y="1056"/>
            <a:chExt cx="568" cy="522"/>
          </a:xfrm>
        </p:grpSpPr>
        <p:pic>
          <p:nvPicPr>
            <p:cNvPr id="14" name="Picture 112" descr="png-0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056"/>
              <a:ext cx="568" cy="5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13"/>
            <p:cNvSpPr>
              <a:spLocks noChangeArrowheads="1"/>
            </p:cNvSpPr>
            <p:nvPr/>
          </p:nvSpPr>
          <p:spPr bwMode="gray">
            <a:xfrm>
              <a:off x="1616" y="1084"/>
              <a:ext cx="269" cy="371"/>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pPr latinLnBrk="1"/>
              <a:r>
                <a:rPr kumimoji="1" lang="en-US" altLang="zh-CN" sz="4500" dirty="0" smtClean="0">
                  <a:latin typeface="Times New Roman" panose="02020603050405020304" pitchFamily="18" charset="0"/>
                  <a:ea typeface="楷体_GB2312" panose="02010609030101010101" pitchFamily="49" charset="-122"/>
                  <a:cs typeface="Times New Roman" panose="02020603050405020304" pitchFamily="18" charset="0"/>
                </a:rPr>
                <a:t>C</a:t>
              </a:r>
              <a:endParaRPr kumimoji="1" lang="zh-CN" altLang="en-US" sz="4500" dirty="0">
                <a:latin typeface="Times New Roman" panose="02020603050405020304" pitchFamily="18" charset="0"/>
                <a:ea typeface="楷体_GB2312" panose="02010609030101010101" pitchFamily="49" charset="-122"/>
                <a:cs typeface="Times New Roman" panose="02020603050405020304" pitchFamily="18" charset="0"/>
              </a:endParaRPr>
            </a:p>
          </p:txBody>
        </p:sp>
      </p:grpSp>
      <p:grpSp>
        <p:nvGrpSpPr>
          <p:cNvPr id="16" name="Group 124"/>
          <p:cNvGrpSpPr>
            <a:grpSpLocks/>
          </p:cNvGrpSpPr>
          <p:nvPr/>
        </p:nvGrpSpPr>
        <p:grpSpPr bwMode="auto">
          <a:xfrm>
            <a:off x="1151440" y="3513666"/>
            <a:ext cx="1202267" cy="1202267"/>
            <a:chOff x="1430" y="1744"/>
            <a:chExt cx="568" cy="568"/>
          </a:xfrm>
        </p:grpSpPr>
        <p:pic>
          <p:nvPicPr>
            <p:cNvPr id="17" name="Picture 115" descr="png-07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 y="1744"/>
              <a:ext cx="568" cy="5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16"/>
            <p:cNvSpPr>
              <a:spLocks noChangeArrowheads="1"/>
            </p:cNvSpPr>
            <p:nvPr/>
          </p:nvSpPr>
          <p:spPr bwMode="gray">
            <a:xfrm>
              <a:off x="1612" y="1812"/>
              <a:ext cx="224" cy="371"/>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2700"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flatTx/>
            </a:bodyPr>
            <a:lstStyle/>
            <a:p>
              <a:pPr latinLnBrk="1"/>
              <a:r>
                <a:rPr kumimoji="1" lang="en-US" altLang="zh-CN" sz="4500" dirty="0" smtClean="0">
                  <a:latin typeface="Times New Roman" panose="02020603050405020304" pitchFamily="18" charset="0"/>
                  <a:ea typeface="楷体_GB2312" panose="02010609030101010101" pitchFamily="49" charset="-122"/>
                  <a:cs typeface="Times New Roman" panose="02020603050405020304" pitchFamily="18" charset="0"/>
                </a:rPr>
                <a:t>d</a:t>
              </a:r>
              <a:endParaRPr kumimoji="1" lang="zh-CN" altLang="en-US" sz="4500" dirty="0">
                <a:latin typeface="Times New Roman" panose="02020603050405020304" pitchFamily="18" charset="0"/>
                <a:ea typeface="楷体_GB2312" panose="02010609030101010101" pitchFamily="49" charset="-122"/>
                <a:cs typeface="Times New Roman" panose="02020603050405020304" pitchFamily="18" charset="0"/>
              </a:endParaRPr>
            </a:p>
          </p:txBody>
        </p:sp>
      </p:grpSp>
      <p:sp>
        <p:nvSpPr>
          <p:cNvPr id="22" name="Text Box 13">
            <a:extLst>
              <a:ext uri="{FF2B5EF4-FFF2-40B4-BE49-F238E27FC236}">
                <a16:creationId xmlns:a16="http://schemas.microsoft.com/office/drawing/2014/main" xmlns="" id="{4A336D4C-1498-EF4C-8ECE-BF4AFA4C1473}"/>
              </a:ext>
            </a:extLst>
          </p:cNvPr>
          <p:cNvSpPr txBox="1">
            <a:spLocks noChangeArrowheads="1"/>
          </p:cNvSpPr>
          <p:nvPr/>
        </p:nvSpPr>
        <p:spPr bwMode="auto">
          <a:xfrm>
            <a:off x="0" y="35073"/>
            <a:ext cx="5505375" cy="750732"/>
          </a:xfrm>
          <a:prstGeom prst="rect">
            <a:avLst/>
          </a:prstGeom>
          <a:solidFill>
            <a:schemeClr val="accent6">
              <a:lumMod val="7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33" b="1">
              <a:solidFill>
                <a:schemeClr val="bg1"/>
              </a:solidFill>
              <a:latin typeface="Calibri" panose="020F0502020204030204" pitchFamily="34" charset="0"/>
            </a:endParaRPr>
          </a:p>
        </p:txBody>
      </p:sp>
      <p:sp>
        <p:nvSpPr>
          <p:cNvPr id="23" name="Text Box 58">
            <a:extLst>
              <a:ext uri="{FF2B5EF4-FFF2-40B4-BE49-F238E27FC236}">
                <a16:creationId xmlns:a16="http://schemas.microsoft.com/office/drawing/2014/main" xmlns="" id="{6FBF253A-3F59-B444-A149-9F05AF3FE0C5}"/>
              </a:ext>
            </a:extLst>
          </p:cNvPr>
          <p:cNvSpPr txBox="1">
            <a:spLocks noChangeArrowheads="1"/>
          </p:cNvSpPr>
          <p:nvPr/>
        </p:nvSpPr>
        <p:spPr bwMode="auto">
          <a:xfrm>
            <a:off x="0" y="110123"/>
            <a:ext cx="5267823" cy="584840"/>
          </a:xfrm>
          <a:prstGeom prst="rect">
            <a:avLst/>
          </a:prstGeom>
          <a:solidFill>
            <a:schemeClr val="accent6">
              <a:lumMod val="75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vi-VN" altLang="zh-CN" sz="2667" b="1" dirty="0">
                <a:solidFill>
                  <a:schemeClr val="bg1"/>
                </a:solidFill>
                <a:ea typeface="黑体" panose="02010609060101010101" pitchFamily="49" charset="-122"/>
              </a:rPr>
              <a:t>MỘT SỐ </a:t>
            </a:r>
            <a:r>
              <a:rPr lang="en-US" altLang="zh-CN" sz="2667" b="1" dirty="0" smtClean="0">
                <a:solidFill>
                  <a:schemeClr val="bg1"/>
                </a:solidFill>
                <a:ea typeface="黑体" panose="02010609060101010101" pitchFamily="49" charset="-122"/>
              </a:rPr>
              <a:t>KHÁI NIỆM</a:t>
            </a:r>
            <a:endParaRPr lang="zh-CN" altLang="en-US" sz="2667" b="1" dirty="0">
              <a:solidFill>
                <a:schemeClr val="bg1"/>
              </a:solidFill>
              <a:ea typeface="黑体" panose="02010609060101010101" pitchFamily="49" charset="-122"/>
            </a:endParaRPr>
          </a:p>
        </p:txBody>
      </p:sp>
      <p:sp>
        <p:nvSpPr>
          <p:cNvPr id="24" name="TextBox 71">
            <a:extLst>
              <a:ext uri="{FF2B5EF4-FFF2-40B4-BE49-F238E27FC236}">
                <a16:creationId xmlns:a16="http://schemas.microsoft.com/office/drawing/2014/main" xmlns="" id="{B16D66C1-88AC-CF41-804D-BE55F5618CDE}"/>
              </a:ext>
            </a:extLst>
          </p:cNvPr>
          <p:cNvSpPr txBox="1">
            <a:spLocks noChangeArrowheads="1"/>
          </p:cNvSpPr>
          <p:nvPr/>
        </p:nvSpPr>
        <p:spPr bwMode="auto">
          <a:xfrm>
            <a:off x="4357736" y="1286641"/>
            <a:ext cx="7834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000" dirty="0">
                <a:latin typeface="Times New Roman" panose="02020603050405020304" pitchFamily="18" charset="0"/>
                <a:cs typeface="Times New Roman" panose="02020603050405020304" pitchFamily="18" charset="0"/>
              </a:rPr>
              <a:t>So </a:t>
            </a:r>
            <a:r>
              <a:rPr lang="en-US" sz="3000" dirty="0" err="1">
                <a:latin typeface="Times New Roman" panose="02020603050405020304" pitchFamily="18" charset="0"/>
                <a:cs typeface="Times New Roman" panose="02020603050405020304" pitchFamily="18" charset="0"/>
              </a:rPr>
              <a:t>sánh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đồng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nhằm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tăng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đạt</a:t>
            </a:r>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VD: </a:t>
            </a:r>
            <a:r>
              <a:rPr lang="en-US" sz="3000" dirty="0" err="1" smtClean="0">
                <a:latin typeface="Times New Roman" panose="02020603050405020304" pitchFamily="18" charset="0"/>
                <a:cs typeface="Times New Roman" panose="02020603050405020304" pitchFamily="18" charset="0"/>
              </a:rPr>
              <a:t>Cô</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giáo</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như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hiền</a:t>
            </a:r>
            <a:r>
              <a:rPr lang="en-US" sz="3000" dirty="0" smtClean="0">
                <a:latin typeface="Times New Roman" panose="02020603050405020304" pitchFamily="18" charset="0"/>
                <a:cs typeface="Times New Roman" panose="02020603050405020304" pitchFamily="18" charset="0"/>
              </a:rPr>
              <a:t>.</a:t>
            </a:r>
            <a:endParaRPr lang="x-none" sz="3000" dirty="0">
              <a:latin typeface="Times New Roman" panose="02020603050405020304" pitchFamily="18" charset="0"/>
              <a:cs typeface="Times New Roman" panose="02020603050405020304" pitchFamily="18" charset="0"/>
            </a:endParaRPr>
          </a:p>
        </p:txBody>
      </p:sp>
      <p:sp>
        <p:nvSpPr>
          <p:cNvPr id="25" name="TextBox 71">
            <a:extLst>
              <a:ext uri="{FF2B5EF4-FFF2-40B4-BE49-F238E27FC236}">
                <a16:creationId xmlns:a16="http://schemas.microsoft.com/office/drawing/2014/main" xmlns="" id="{CAE59F21-928B-BE48-84ED-41A6A1490E9A}"/>
              </a:ext>
            </a:extLst>
          </p:cNvPr>
          <p:cNvSpPr txBox="1">
            <a:spLocks noChangeArrowheads="1"/>
          </p:cNvSpPr>
          <p:nvPr/>
        </p:nvSpPr>
        <p:spPr bwMode="auto">
          <a:xfrm>
            <a:off x="4134258" y="3853189"/>
            <a:ext cx="775294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lang="en-US" sz="3000" dirty="0" err="1">
                <a:latin typeface="Times New Roman" panose="02020603050405020304" pitchFamily="18" charset="0"/>
                <a:cs typeface="Times New Roman" panose="02020603050405020304" pitchFamily="18" charset="0"/>
              </a:rPr>
              <a:t>Điệp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sự</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lặp</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hoặc</a:t>
            </a:r>
            <a:r>
              <a:rPr lang="en-US" sz="3000" dirty="0" smtClean="0">
                <a:latin typeface="Times New Roman" panose="02020603050405020304" pitchFamily="18" charset="0"/>
                <a:cs typeface="Times New Roman" panose="02020603050405020304" pitchFamily="18" charset="0"/>
              </a:rPr>
              <a:t> 1 </a:t>
            </a:r>
            <a:r>
              <a:rPr lang="en-US" sz="3000" dirty="0" err="1" smtClean="0">
                <a:latin typeface="Times New Roman" panose="02020603050405020304" pitchFamily="18" charset="0"/>
                <a:cs typeface="Times New Roman" panose="02020603050405020304" pitchFamily="18" charset="0"/>
              </a:rPr>
              <a:t>cụm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nhằm</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nổi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bật</a:t>
            </a:r>
            <a:r>
              <a:rPr lang="en-US" sz="3000" dirty="0" smtClean="0">
                <a:latin typeface="Times New Roman" panose="02020603050405020304" pitchFamily="18" charset="0"/>
                <a:cs typeface="Times New Roman" panose="02020603050405020304" pitchFamily="18" charset="0"/>
              </a:rPr>
              <a:t> ý, </a:t>
            </a:r>
            <a:r>
              <a:rPr lang="en-US" sz="3000" dirty="0" err="1" smtClean="0">
                <a:latin typeface="Times New Roman" panose="02020603050405020304" pitchFamily="18" charset="0"/>
                <a:cs typeface="Times New Roman" panose="02020603050405020304" pitchFamily="18" charset="0"/>
              </a:rPr>
              <a:t>tăng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cảm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sự</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diễn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đạt</a:t>
            </a:r>
            <a:r>
              <a:rPr lang="en-US" sz="3000" dirty="0" smtClean="0">
                <a:latin typeface="Times New Roman" panose="02020603050405020304" pitchFamily="18" charset="0"/>
                <a:cs typeface="Times New Roman" panose="02020603050405020304" pitchFamily="18" charset="0"/>
              </a:rPr>
              <a:t>.</a:t>
            </a:r>
          </a:p>
          <a:p>
            <a:pPr algn="just"/>
            <a:r>
              <a:rPr lang="en-US" sz="3000" dirty="0" smtClean="0">
                <a:latin typeface="Times New Roman" panose="02020603050405020304" pitchFamily="18" charset="0"/>
                <a:cs typeface="Times New Roman" panose="02020603050405020304" pitchFamily="18" charset="0"/>
              </a:rPr>
              <a:t>VD: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trời</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đất</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mây</a:t>
            </a:r>
            <a:endParaRPr lang="en-US" sz="3000" dirty="0" smtClean="0">
              <a:latin typeface="Times New Roman" panose="02020603050405020304" pitchFamily="18" charset="0"/>
              <a:cs typeface="Times New Roman" panose="02020603050405020304" pitchFamily="18" charset="0"/>
            </a:endParaRPr>
          </a:p>
          <a:p>
            <a:pPr algn="just"/>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mưa</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nắng</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solidFill>
                  <a:srgbClr val="C00000"/>
                </a:solidFill>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ngày</a:t>
            </a:r>
            <a:r>
              <a:rPr lang="en-US" sz="3000" dirty="0" smtClean="0">
                <a:latin typeface="Times New Roman" panose="02020603050405020304" pitchFamily="18" charset="0"/>
                <a:cs typeface="Times New Roman" panose="02020603050405020304" pitchFamily="18" charset="0"/>
              </a:rPr>
              <a:t>, </a:t>
            </a:r>
            <a:r>
              <a:rPr lang="en-US" sz="3000" dirty="0" err="1" smtClean="0">
                <a:solidFill>
                  <a:srgbClr val="C00000"/>
                </a:solidFill>
                <a:latin typeface="Times New Roman" panose="02020603050405020304" pitchFamily="18" charset="0"/>
                <a:cs typeface="Times New Roman" panose="02020603050405020304" pitchFamily="18" charset="0"/>
              </a:rPr>
              <a:t>trông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đêm</a:t>
            </a:r>
            <a:r>
              <a:rPr lang="en-US" sz="3000" dirty="0" smtClean="0">
                <a:latin typeface="Times New Roman" panose="02020603050405020304" pitchFamily="18" charset="0"/>
                <a:cs typeface="Times New Roman" panose="02020603050405020304" pitchFamily="18" charset="0"/>
              </a:rPr>
              <a:t>.</a:t>
            </a:r>
            <a:endParaRPr lang="x-none"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47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
                                        </p:tgtEl>
                                        <p:attrNameLst>
                                          <p:attrName>style.visibility</p:attrName>
                                        </p:attrNameLst>
                                      </p:cBhvr>
                                      <p:to>
                                        <p:strVal val="visible"/>
                                      </p:to>
                                    </p:set>
                                    <p:anim calcmode="discrete" valueType="clr">
                                      <p:cBhvr override="childStyle">
                                        <p:cTn id="1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gtEl>
                                        <p:attrNameLst>
                                          <p:attrName>fillcolor</p:attrName>
                                        </p:attrNameLst>
                                      </p:cBhvr>
                                      <p:tavLst>
                                        <p:tav tm="0">
                                          <p:val>
                                            <p:clrVal>
                                              <a:schemeClr val="accent2"/>
                                            </p:clrVal>
                                          </p:val>
                                        </p:tav>
                                        <p:tav tm="50000">
                                          <p:val>
                                            <p:clrVal>
                                              <a:schemeClr val="hlink"/>
                                            </p:clrVal>
                                          </p:val>
                                        </p:tav>
                                      </p:tavLst>
                                    </p:anim>
                                    <p:set>
                                      <p:cBhvr>
                                        <p:cTn id="19" dur="80"/>
                                        <p:tgtEl>
                                          <p:spTgt spid="3"/>
                                        </p:tgtEl>
                                        <p:attrNameLst>
                                          <p:attrName>fill.type</p:attrName>
                                        </p:attrNameLst>
                                      </p:cBhvr>
                                      <p:to>
                                        <p:strVal val="solid"/>
                                      </p:to>
                                    </p:set>
                                  </p:childTnLst>
                                </p:cTn>
                              </p:par>
                            </p:childTnLst>
                          </p:cTn>
                        </p:par>
                        <p:par>
                          <p:cTn id="20" fill="hold">
                            <p:stCondLst>
                              <p:cond delay="228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24"/>
                                        </p:tgtEl>
                                        <p:attrNameLst>
                                          <p:attrName>style.visibility</p:attrName>
                                        </p:attrNameLst>
                                      </p:cBhvr>
                                      <p:to>
                                        <p:strVal val="visible"/>
                                      </p:to>
                                    </p:set>
                                    <p:anim calcmode="discrete" valueType="clr">
                                      <p:cBhvr override="childStyle">
                                        <p:cTn id="23"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4"/>
                                        </p:tgtEl>
                                        <p:attrNameLst>
                                          <p:attrName>fillcolor</p:attrName>
                                        </p:attrNameLst>
                                      </p:cBhvr>
                                      <p:tavLst>
                                        <p:tav tm="0">
                                          <p:val>
                                            <p:clrVal>
                                              <a:schemeClr val="accent2"/>
                                            </p:clrVal>
                                          </p:val>
                                        </p:tav>
                                        <p:tav tm="50000">
                                          <p:val>
                                            <p:clrVal>
                                              <a:schemeClr val="hlink"/>
                                            </p:clrVal>
                                          </p:val>
                                        </p:tav>
                                      </p:tavLst>
                                    </p:anim>
                                    <p:set>
                                      <p:cBhvr>
                                        <p:cTn id="25" dur="80"/>
                                        <p:tgtEl>
                                          <p:spTgt spid="24"/>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par>
                                <p:cTn id="31" presetID="6"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circle(in)">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 y="0"/>
            <a:ext cx="12192003" cy="6924403"/>
            <a:chOff x="-2" y="0"/>
            <a:chExt cx="9144002" cy="5193302"/>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3" y="145223"/>
              <a:ext cx="1256730" cy="151847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94800"/>
              <a:ext cx="9144000" cy="1683034"/>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3005268"/>
              <a:ext cx="3022602" cy="2172566"/>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0636" y="2159000"/>
              <a:ext cx="2775741" cy="3034302"/>
            </a:xfrm>
            <a:prstGeom prst="rect">
              <a:avLst/>
            </a:prstGeom>
          </p:spPr>
        </p:pic>
      </p:grpSp>
      <p:grpSp>
        <p:nvGrpSpPr>
          <p:cNvPr id="48" name="组合 47"/>
          <p:cNvGrpSpPr/>
          <p:nvPr/>
        </p:nvGrpSpPr>
        <p:grpSpPr>
          <a:xfrm>
            <a:off x="3053235" y="3095977"/>
            <a:ext cx="5534569" cy="778537"/>
            <a:chOff x="2169951" y="965687"/>
            <a:chExt cx="4150927" cy="583903"/>
          </a:xfrm>
        </p:grpSpPr>
        <p:grpSp>
          <p:nvGrpSpPr>
            <p:cNvPr id="21" name="Group 11"/>
            <p:cNvGrpSpPr>
              <a:grpSpLocks/>
            </p:cNvGrpSpPr>
            <p:nvPr/>
          </p:nvGrpSpPr>
          <p:grpSpPr bwMode="auto">
            <a:xfrm>
              <a:off x="2169951" y="965687"/>
              <a:ext cx="4150927" cy="583903"/>
              <a:chOff x="0" y="0"/>
              <a:chExt cx="3981" cy="560"/>
            </a:xfrm>
          </p:grpSpPr>
          <p:pic>
            <p:nvPicPr>
              <p:cNvPr id="22" name="矩形 9"/>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9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3" name="Text Box 13"/>
              <p:cNvSpPr txBox="1">
                <a:spLocks noChangeArrowheads="1"/>
              </p:cNvSpPr>
              <p:nvPr/>
            </p:nvSpPr>
            <p:spPr bwMode="auto">
              <a:xfrm>
                <a:off x="21" y="5"/>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33" b="1">
                  <a:solidFill>
                    <a:srgbClr val="FFFFFF"/>
                  </a:solidFill>
                  <a:latin typeface="Calibri" panose="020F0502020204030204" pitchFamily="34" charset="0"/>
                </a:endParaRPr>
              </a:p>
            </p:txBody>
          </p:sp>
        </p:grpSp>
        <p:sp>
          <p:nvSpPr>
            <p:cNvPr id="37" name="Text Box 58"/>
            <p:cNvSpPr txBox="1">
              <a:spLocks noChangeArrowheads="1"/>
            </p:cNvSpPr>
            <p:nvPr/>
          </p:nvSpPr>
          <p:spPr bwMode="auto">
            <a:xfrm>
              <a:off x="2215098" y="1033546"/>
              <a:ext cx="4082529" cy="40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2667" b="1" dirty="0" smtClean="0">
                  <a:ea typeface="黑体" panose="02010609060101010101" pitchFamily="49" charset="-122"/>
                </a:rPr>
                <a:t>THỰC HÀNH TIẾNG VIỆT</a:t>
              </a:r>
              <a:endParaRPr lang="zh-CN" altLang="en-US" sz="2667" b="1" dirty="0">
                <a:ea typeface="黑体" panose="02010609060101010101" pitchFamily="49" charset="-122"/>
              </a:endParaRPr>
            </a:p>
          </p:txBody>
        </p:sp>
      </p:grpSp>
      <p:grpSp>
        <p:nvGrpSpPr>
          <p:cNvPr id="44" name="组合 43"/>
          <p:cNvGrpSpPr/>
          <p:nvPr/>
        </p:nvGrpSpPr>
        <p:grpSpPr>
          <a:xfrm>
            <a:off x="4855205" y="1514889"/>
            <a:ext cx="1794015" cy="1604558"/>
            <a:chOff x="2370146" y="833266"/>
            <a:chExt cx="483806" cy="432714"/>
          </a:xfrm>
        </p:grpSpPr>
        <p:grpSp>
          <p:nvGrpSpPr>
            <p:cNvPr id="24" name="Group 14"/>
            <p:cNvGrpSpPr>
              <a:grpSpLocks/>
            </p:cNvGrpSpPr>
            <p:nvPr/>
          </p:nvGrpSpPr>
          <p:grpSpPr bwMode="auto">
            <a:xfrm>
              <a:off x="2370146" y="833266"/>
              <a:ext cx="483806" cy="432714"/>
              <a:chOff x="0" y="0"/>
              <a:chExt cx="464" cy="415"/>
            </a:xfrm>
          </p:grpSpPr>
          <p:pic>
            <p:nvPicPr>
              <p:cNvPr id="25" name="圆角矩形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Calibri" panose="020F0502020204030204" pitchFamily="34" charset="0"/>
                </a:endParaRPr>
              </a:p>
            </p:txBody>
          </p:sp>
        </p:grpSp>
        <p:sp>
          <p:nvSpPr>
            <p:cNvPr id="36" name="TextBox 19"/>
            <p:cNvSpPr txBox="1">
              <a:spLocks noChangeArrowheads="1"/>
            </p:cNvSpPr>
            <p:nvPr/>
          </p:nvSpPr>
          <p:spPr bwMode="auto">
            <a:xfrm>
              <a:off x="2513168" y="860825"/>
              <a:ext cx="234604" cy="39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800" b="1" dirty="0">
                  <a:solidFill>
                    <a:schemeClr val="bg1"/>
                  </a:solidFill>
                </a:rPr>
                <a:t>4</a:t>
              </a:r>
              <a:endParaRPr lang="zh-CN" altLang="en-US" sz="8800" b="1" dirty="0">
                <a:solidFill>
                  <a:schemeClr val="bg1"/>
                </a:solidFill>
              </a:endParaRPr>
            </a:p>
          </p:txBody>
        </p:sp>
      </p:grpSp>
    </p:spTree>
    <p:extLst>
      <p:ext uri="{BB962C8B-B14F-4D97-AF65-F5344CB8AC3E}">
        <p14:creationId xmlns:p14="http://schemas.microsoft.com/office/powerpoint/2010/main" val="524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E3FC38D7-14B8-42A7-B294-A1B3F2E4CD8D}"/>
              </a:ext>
            </a:extLst>
          </p:cNvPr>
          <p:cNvSpPr/>
          <p:nvPr/>
        </p:nvSpPr>
        <p:spPr>
          <a:xfrm>
            <a:off x="1503363" y="31750"/>
            <a:ext cx="9093201" cy="6826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sp>
        <p:nvSpPr>
          <p:cNvPr id="7" name="TextBox 6">
            <a:extLst>
              <a:ext uri="{FF2B5EF4-FFF2-40B4-BE49-F238E27FC236}">
                <a16:creationId xmlns:a16="http://schemas.microsoft.com/office/drawing/2014/main" xmlns="" id="{004022E7-B0EB-4F35-9AFA-D6B4709A69DA}"/>
              </a:ext>
            </a:extLst>
          </p:cNvPr>
          <p:cNvSpPr txBox="1">
            <a:spLocks noChangeArrowheads="1"/>
          </p:cNvSpPr>
          <p:nvPr/>
        </p:nvSpPr>
        <p:spPr bwMode="auto">
          <a:xfrm>
            <a:off x="1676401" y="1336676"/>
            <a:ext cx="543700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I. </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GIỚI THIỆU TÁC GIẢ, TÁC PHẨM</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E6ADC3C-D0D7-42C1-815E-F5950A97C290}"/>
              </a:ext>
            </a:extLst>
          </p:cNvPr>
          <p:cNvSpPr txBox="1">
            <a:spLocks noChangeArrowheads="1"/>
          </p:cNvSpPr>
          <p:nvPr/>
        </p:nvSpPr>
        <p:spPr bwMode="auto">
          <a:xfrm>
            <a:off x="1676401" y="1676401"/>
            <a:ext cx="1554163" cy="46196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1. Tác giả:</a:t>
            </a:r>
          </a:p>
        </p:txBody>
      </p:sp>
      <p:cxnSp>
        <p:nvCxnSpPr>
          <p:cNvPr id="10" name="Straight Connector 9">
            <a:extLst>
              <a:ext uri="{FF2B5EF4-FFF2-40B4-BE49-F238E27FC236}">
                <a16:creationId xmlns:a16="http://schemas.microsoft.com/office/drawing/2014/main" xmlns="" id="{5D1F1858-CE99-4E48-A4CA-DAC54A876ED7}"/>
              </a:ext>
            </a:extLst>
          </p:cNvPr>
          <p:cNvCxnSpPr>
            <a:cxnSpLocks/>
          </p:cNvCxnSpPr>
          <p:nvPr/>
        </p:nvCxnSpPr>
        <p:spPr>
          <a:xfrm>
            <a:off x="6913564" y="2022475"/>
            <a:ext cx="20637" cy="4224338"/>
          </a:xfrm>
          <a:prstGeom prst="line">
            <a:avLst/>
          </a:prstGeom>
          <a:ln w="25400">
            <a:solidFill>
              <a:srgbClr val="FF0000"/>
            </a:solidFill>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xmlns="" id="{FBC58F2E-0ADF-4690-8960-F991F89A4F3C}"/>
                  </a:ext>
                </a:extLst>
              </p14:cNvPr>
              <p14:cNvContentPartPr/>
              <p14:nvPr/>
            </p14:nvContentPartPr>
            <p14:xfrm>
              <a:off x="3763984" y="3934313"/>
              <a:ext cx="360" cy="360"/>
            </p14:xfrm>
          </p:contentPart>
        </mc:Choice>
        <mc:Fallback>
          <p:pic>
            <p:nvPicPr>
              <p:cNvPr id="4" name="Ink 3">
                <a:extLst>
                  <a:ext uri="{FF2B5EF4-FFF2-40B4-BE49-F238E27FC236}">
                    <a16:creationId xmlns:a16="http://schemas.microsoft.com/office/drawing/2014/main" xmlns:p14="http://schemas.microsoft.com/office/powerpoint/2010/main" xmlns="" id="{FBC58F2E-0ADF-4690-8960-F991F89A4F3C}"/>
                  </a:ext>
                </a:extLst>
              </p:cNvPr>
              <p:cNvPicPr/>
              <p:nvPr/>
            </p:nvPicPr>
            <p:blipFill>
              <a:blip r:embed="rId3"/>
              <a:stretch>
                <a:fillRect/>
              </a:stretch>
            </p:blipFill>
            <p:spPr>
              <a:xfrm>
                <a:off x="3751744" y="3922073"/>
                <a:ext cx="24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xmlns="" id="{7809636E-3B33-4E9A-966F-BC04FB782292}"/>
                  </a:ext>
                </a:extLst>
              </p14:cNvPr>
              <p14:cNvContentPartPr/>
              <p14:nvPr/>
            </p14:nvContentPartPr>
            <p14:xfrm>
              <a:off x="4256824" y="4515353"/>
              <a:ext cx="360" cy="360"/>
            </p14:xfrm>
          </p:contentPart>
        </mc:Choice>
        <mc:Fallback>
          <p:pic>
            <p:nvPicPr>
              <p:cNvPr id="5" name="Ink 4">
                <a:extLst>
                  <a:ext uri="{FF2B5EF4-FFF2-40B4-BE49-F238E27FC236}">
                    <a16:creationId xmlns:a16="http://schemas.microsoft.com/office/drawing/2014/main" xmlns:p14="http://schemas.microsoft.com/office/powerpoint/2010/main" xmlns="" id="{7809636E-3B33-4E9A-966F-BC04FB782292}"/>
                  </a:ext>
                </a:extLst>
              </p:cNvPr>
              <p:cNvPicPr/>
              <p:nvPr/>
            </p:nvPicPr>
            <p:blipFill>
              <a:blip r:embed="rId3"/>
              <a:stretch>
                <a:fillRect/>
              </a:stretch>
            </p:blipFill>
            <p:spPr>
              <a:xfrm>
                <a:off x="4244584" y="4503113"/>
                <a:ext cx="24840" cy="24840"/>
              </a:xfrm>
              <a:prstGeom prst="rect">
                <a:avLst/>
              </a:prstGeom>
            </p:spPr>
          </p:pic>
        </mc:Fallback>
      </mc:AlternateContent>
      <p:sp>
        <p:nvSpPr>
          <p:cNvPr id="18" name="TextBox 17">
            <a:hlinkClick r:id="rId5" action="ppaction://hlinkpres?slideindex=3&amp;slidetitle=PowerPoint Presentation"/>
            <a:extLst>
              <a:ext uri="{FF2B5EF4-FFF2-40B4-BE49-F238E27FC236}">
                <a16:creationId xmlns:a16="http://schemas.microsoft.com/office/drawing/2014/main" xmlns="" id="{86CAFC07-973D-4A03-90BA-86FB804DDC90}"/>
              </a:ext>
            </a:extLst>
          </p:cNvPr>
          <p:cNvSpPr txBox="1">
            <a:spLocks noChangeArrowheads="1"/>
          </p:cNvSpPr>
          <p:nvPr/>
        </p:nvSpPr>
        <p:spPr bwMode="auto">
          <a:xfrm>
            <a:off x="1676399" y="2023269"/>
            <a:ext cx="1915140"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2. Tác phẩm:</a:t>
            </a:r>
          </a:p>
        </p:txBody>
      </p:sp>
      <p:sp>
        <p:nvSpPr>
          <p:cNvPr id="23" name="TextBox 9">
            <a:extLst>
              <a:ext uri="{FF2B5EF4-FFF2-40B4-BE49-F238E27FC236}">
                <a16:creationId xmlns:a16="http://schemas.microsoft.com/office/drawing/2014/main" xmlns="" id="{7359AEE2-C609-4C61-A858-DCEC6D90D8D4}"/>
              </a:ext>
            </a:extLst>
          </p:cNvPr>
          <p:cNvSpPr txBox="1">
            <a:spLocks noChangeArrowheads="1"/>
          </p:cNvSpPr>
          <p:nvPr/>
        </p:nvSpPr>
        <p:spPr bwMode="auto">
          <a:xfrm>
            <a:off x="1627189" y="2609850"/>
            <a:ext cx="53181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20000"/>
              </a:spcBef>
              <a:buClrTx/>
              <a:buSzTx/>
              <a:buFontTx/>
              <a:buNone/>
            </a:pPr>
            <a:r>
              <a:rPr lang="en-US" altLang="en-US" sz="2800">
                <a:latin typeface="Times New Roman" panose="02020603050405020304" pitchFamily="18" charset="0"/>
                <a:cs typeface="Times New Roman" panose="02020603050405020304" pitchFamily="18" charset="0"/>
              </a:rPr>
              <a:t>- Thể thơ: Lục bát.</a:t>
            </a:r>
          </a:p>
          <a:p>
            <a:pPr eaLnBrk="1" hangingPunct="1">
              <a:spcBef>
                <a:spcPct val="20000"/>
              </a:spcBef>
              <a:buClrTx/>
              <a:buSzTx/>
              <a:buFontTx/>
              <a:buNone/>
            </a:pPr>
            <a:r>
              <a:rPr lang="en-US" altLang="en-US" sz="2800">
                <a:latin typeface="Times New Roman" panose="02020603050405020304" pitchFamily="18" charset="0"/>
                <a:cs typeface="Times New Roman" panose="02020603050405020304" pitchFamily="18" charset="0"/>
              </a:rPr>
              <a:t>- Xuất xứ: Thơ lục bát, NXB Quân đội nhân dân, 2007.</a:t>
            </a:r>
          </a:p>
          <a:p>
            <a:pPr eaLnBrk="1" hangingPunct="1">
              <a:spcBef>
                <a:spcPct val="20000"/>
              </a:spcBef>
              <a:buClrTx/>
              <a:buSzTx/>
              <a:buFontTx/>
              <a:buNone/>
            </a:pPr>
            <a:r>
              <a:rPr lang="en-US" altLang="en-US" sz="2800">
                <a:latin typeface="Times New Roman" panose="02020603050405020304" pitchFamily="18" charset="0"/>
                <a:cs typeface="Times New Roman" panose="02020603050405020304" pitchFamily="18" charset="0"/>
              </a:rPr>
              <a:t>- PTBĐ chính: Biểu cảm.</a:t>
            </a:r>
            <a:endParaRPr lang="en-US" altLang="en-US" sz="2800">
              <a:solidFill>
                <a:schemeClr val="bg1"/>
              </a:solidFill>
              <a:latin typeface="Times New Roman" panose="02020603050405020304" pitchFamily="18" charset="0"/>
              <a:cs typeface="Times New Roman" panose="02020603050405020304" pitchFamily="18" charset="0"/>
            </a:endParaRPr>
          </a:p>
        </p:txBody>
      </p:sp>
      <p:sp>
        <p:nvSpPr>
          <p:cNvPr id="8202" name="TextBox 1">
            <a:extLst>
              <a:ext uri="{FF2B5EF4-FFF2-40B4-BE49-F238E27FC236}">
                <a16:creationId xmlns:a16="http://schemas.microsoft.com/office/drawing/2014/main" xmlns="" id="{E748C1DD-3C52-4832-BC31-DA3062D59179}"/>
              </a:ext>
            </a:extLst>
          </p:cNvPr>
          <p:cNvSpPr txBox="1">
            <a:spLocks noChangeArrowheads="1"/>
          </p:cNvSpPr>
          <p:nvPr/>
        </p:nvSpPr>
        <p:spPr bwMode="auto">
          <a:xfrm>
            <a:off x="2819400" y="304801"/>
            <a:ext cx="701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ĐỌC MỞ RỘNG THEO THỂ LOẠI</a:t>
            </a:r>
          </a:p>
          <a:p>
            <a:pPr algn="ct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Văn bản: HOA BÌM</a:t>
            </a:r>
          </a:p>
          <a:p>
            <a:pPr eaLnBrk="1" hangingPunct="1">
              <a:spcBef>
                <a:spcPct val="0"/>
              </a:spcBef>
              <a:buClrTx/>
              <a:buSzTx/>
              <a:buFontTx/>
              <a:buNone/>
            </a:pPr>
            <a:r>
              <a:rPr lang="en-US" altLang="en-US" sz="1800"/>
              <a:t>										</a:t>
            </a:r>
            <a:endParaRPr lang="en-US" altLang="en-US">
              <a:latin typeface="Times New Roman" panose="02020603050405020304" pitchFamily="18" charset="0"/>
              <a:cs typeface="Times New Roman" panose="02020603050405020304" pitchFamily="18" charset="0"/>
            </a:endParaRPr>
          </a:p>
        </p:txBody>
      </p:sp>
      <p:pic>
        <p:nvPicPr>
          <p:cNvPr id="8203" name="Picture 5" descr="A picture containing grass, outdoor, plant, flower&#10;&#10;Description automatically generated">
            <a:extLst>
              <a:ext uri="{FF2B5EF4-FFF2-40B4-BE49-F238E27FC236}">
                <a16:creationId xmlns:a16="http://schemas.microsoft.com/office/drawing/2014/main" xmlns="" id="{6992BA2B-652F-4C81-8B11-537534B13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451" y="2022476"/>
            <a:ext cx="3241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hlinkClick r:id="rId7" action="ppaction://hlinkpres?slideindex=4&amp;slidetitle=II. ĐẶC ĐIỂM THỂ THƠ LỤC BÁT THỂ HIỆN TRONG BÀI"/>
            <a:extLst>
              <a:ext uri="{FF2B5EF4-FFF2-40B4-BE49-F238E27FC236}">
                <a16:creationId xmlns:a16="http://schemas.microsoft.com/office/drawing/2014/main" xmlns="" id="{AD02C504-5562-4252-A2BA-652AF5443A96}"/>
              </a:ext>
            </a:extLst>
          </p:cNvPr>
          <p:cNvSpPr/>
          <p:nvPr/>
        </p:nvSpPr>
        <p:spPr>
          <a:xfrm>
            <a:off x="9448801" y="685800"/>
            <a:ext cx="822325"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06477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Lef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1722</Words>
  <Application>Microsoft Office PowerPoint</Application>
  <PresentationFormat>Widescreen</PresentationFormat>
  <Paragraphs>147</Paragraphs>
  <Slides>19</Slides>
  <Notes>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19</vt:i4>
      </vt:variant>
    </vt:vector>
  </HeadingPairs>
  <TitlesOfParts>
    <vt:vector size="39" baseType="lpstr">
      <vt:lpstr>Wingdings 3</vt:lpstr>
      <vt:lpstr>等线</vt:lpstr>
      <vt:lpstr>iCiel Altus</vt:lpstr>
      <vt:lpstr>楷体_GB2312</vt:lpstr>
      <vt:lpstr>Montserrat SemiBold</vt:lpstr>
      <vt:lpstr>宋体</vt:lpstr>
      <vt:lpstr>Arial</vt:lpstr>
      <vt:lpstr>Cambria Math</vt:lpstr>
      <vt:lpstr>Calibri</vt:lpstr>
      <vt:lpstr>微软雅黑</vt:lpstr>
      <vt:lpstr>Times New Roman</vt:lpstr>
      <vt:lpstr>字魂70号-灵悦黑体</vt:lpstr>
      <vt:lpstr>等线 Light</vt:lpstr>
      <vt:lpstr>Calibri Light</vt:lpstr>
      <vt:lpstr>MS Mincho</vt:lpstr>
      <vt:lpstr>Century Gothic</vt:lpstr>
      <vt:lpstr>黑体</vt:lpstr>
      <vt:lpstr>1_Office Theme</vt:lpstr>
      <vt:lpstr>2_Office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ĐẶC ĐIỂM THỂ THƠ LỤC BÁT THỂ HIỆN TRONG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89</cp:revision>
  <dcterms:created xsi:type="dcterms:W3CDTF">2018-11-03T20:19:48Z</dcterms:created>
  <dcterms:modified xsi:type="dcterms:W3CDTF">2022-11-27T12:05:46Z</dcterms:modified>
</cp:coreProperties>
</file>